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7" r:id="rId3"/>
    <p:sldId id="286" r:id="rId4"/>
    <p:sldId id="292" r:id="rId5"/>
    <p:sldId id="299" r:id="rId6"/>
    <p:sldId id="300" r:id="rId7"/>
    <p:sldId id="294" r:id="rId8"/>
    <p:sldId id="296" r:id="rId9"/>
    <p:sldId id="301" r:id="rId10"/>
    <p:sldId id="298" r:id="rId11"/>
    <p:sldId id="278" r:id="rId1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Holečková" initials="L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43BC-233A-4F17-BF21-B2ADB5BE9575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5DE6D-88DC-4AF5-A771-67A55EECFF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3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6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52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08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32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4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40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9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14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16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5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78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2D6A-71B3-4E17-9A06-CB46B9ACB38C}" type="datetimeFigureOut">
              <a:rPr lang="cs-CZ" smtClean="0"/>
              <a:t>1.6.2016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0015-D587-4735-A9A2-780D42393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75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2.jp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732" t="14552" r="28268" b="7919"/>
          <a:stretch/>
        </p:blipFill>
        <p:spPr>
          <a:xfrm>
            <a:off x="0" y="0"/>
            <a:ext cx="9136712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46913" y="4218709"/>
            <a:ext cx="6879771" cy="1683327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99" y="4328995"/>
            <a:ext cx="2025436" cy="57387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23121" y="4856503"/>
            <a:ext cx="4538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entury Gothic" panose="020B0502020202020204" pitchFamily="34" charset="0"/>
              </a:rPr>
              <a:t>ENERGO-PRO GROUP</a:t>
            </a:r>
          </a:p>
          <a:p>
            <a:r>
              <a:rPr lang="en-US" sz="1400" b="1" i="1" dirty="0">
                <a:latin typeface="Century Gothic" panose="020B0502020202020204" pitchFamily="34" charset="0"/>
              </a:rPr>
              <a:t>Working in compliance with nature</a:t>
            </a:r>
          </a:p>
        </p:txBody>
      </p:sp>
    </p:spTree>
    <p:extLst>
      <p:ext uri="{BB962C8B-B14F-4D97-AF65-F5344CB8AC3E}">
        <p14:creationId xmlns:p14="http://schemas.microsoft.com/office/powerpoint/2010/main" val="79167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44929" y="315381"/>
            <a:ext cx="584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CSR  -  </a:t>
            </a:r>
            <a:r>
              <a:rPr lang="en-US" sz="2600" b="1" dirty="0">
                <a:latin typeface="Century Gothic" panose="020B0502020202020204" pitchFamily="34" charset="0"/>
              </a:rPr>
              <a:t>ENERGO-PRO Industries</a:t>
            </a:r>
          </a:p>
          <a:p>
            <a:r>
              <a:rPr lang="cs-CZ" sz="1400" b="1" i="1" dirty="0">
                <a:latin typeface="Century Gothic" panose="020B0502020202020204" pitchFamily="34" charset="0"/>
              </a:rPr>
              <a:t>Technologické vybavení</a:t>
            </a:r>
            <a:endParaRPr lang="en-US" sz="1400" b="1" i="1" dirty="0">
              <a:latin typeface="Century Gothic" panose="020B0502020202020204" pitchFamily="34" charset="0"/>
            </a:endParaRP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91193" y="1114258"/>
            <a:ext cx="8635093" cy="36512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2000" b="1" i="1" u="sng" dirty="0">
                <a:latin typeface="Century Gothic" panose="020B0502020202020204" pitchFamily="34" charset="0"/>
                <a:ea typeface="+mn-ea"/>
                <a:cs typeface="+mn-cs"/>
              </a:rPr>
              <a:t>Skupina </a:t>
            </a:r>
            <a:r>
              <a:rPr lang="en-US" sz="2000" b="1" i="1" u="sng" dirty="0" err="1">
                <a:latin typeface="Century Gothic" panose="020B0502020202020204" pitchFamily="34" charset="0"/>
                <a:ea typeface="+mn-ea"/>
                <a:cs typeface="+mn-cs"/>
              </a:rPr>
              <a:t>Litostroj</a:t>
            </a:r>
            <a:r>
              <a:rPr lang="en-US" sz="2000" b="1" i="1" u="sng" dirty="0">
                <a:latin typeface="Century Gothic" panose="020B0502020202020204" pitchFamily="34" charset="0"/>
                <a:ea typeface="+mn-ea"/>
                <a:cs typeface="+mn-cs"/>
              </a:rPr>
              <a:t> Power</a:t>
            </a:r>
            <a:r>
              <a:rPr lang="cs-CZ" sz="1600" b="1" i="1" dirty="0"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lang="cs-CZ" sz="1300" b="1" i="1" dirty="0">
                <a:latin typeface="Century Gothic" panose="020B0502020202020204" pitchFamily="34" charset="0"/>
                <a:ea typeface="+mn-ea"/>
                <a:cs typeface="+mn-cs"/>
              </a:rPr>
              <a:t>Výroba vodních turbín a hydro energetických zařízení</a:t>
            </a:r>
            <a:endParaRPr lang="en-US" sz="1400" b="1" i="1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6847609" y="6302828"/>
            <a:ext cx="2057400" cy="365125"/>
          </a:xfrm>
        </p:spPr>
        <p:txBody>
          <a:bodyPr/>
          <a:lstStyle/>
          <a:p>
            <a:r>
              <a:rPr lang="en-US" dirty="0"/>
              <a:t>ENERGO-PRO Group / </a:t>
            </a:r>
            <a:r>
              <a:rPr lang="cs-CZ" dirty="0"/>
              <a:t>9</a:t>
            </a:r>
            <a:endParaRPr lang="en-US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28600" y="1867528"/>
            <a:ext cx="4809600" cy="404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Podpora vzdělávacích institucí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Od dětí po odborníky na strojní inženýrství</a:t>
            </a:r>
          </a:p>
          <a:p>
            <a:pPr marL="457200" lvl="1" indent="0" algn="just">
              <a:lnSpc>
                <a:spcPts val="1800"/>
              </a:lnSpc>
              <a:buNone/>
            </a:pPr>
            <a:endParaRPr lang="cs-CZ" sz="1400" dirty="0">
              <a:latin typeface="Century Gothic" panose="020B0502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Spolupráce s Univerzitou v Lublani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Zejména s Fakultou strojního inženýrství</a:t>
            </a:r>
          </a:p>
          <a:p>
            <a:pPr marL="457200" lvl="1" indent="0" algn="just">
              <a:lnSpc>
                <a:spcPts val="1800"/>
              </a:lnSpc>
              <a:buNone/>
            </a:pPr>
            <a:endParaRPr lang="cs-CZ" sz="1400" dirty="0">
              <a:latin typeface="Century Gothic" panose="020B0502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Podpora prezentace české kultury ve Slovinsku </a:t>
            </a:r>
          </a:p>
          <a:p>
            <a:pPr marL="0" indent="0" algn="just">
              <a:lnSpc>
                <a:spcPts val="1800"/>
              </a:lnSpc>
              <a:buNone/>
            </a:pPr>
            <a:endParaRPr lang="cs-CZ" sz="1800" dirty="0">
              <a:latin typeface="Century Gothic" panose="020B0502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Pomoc potřebným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Lidé postižení přírodními katastrofami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Invalidé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Slepí a zrakově postižení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62" y="1567283"/>
            <a:ext cx="3111038" cy="207610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00" y="3808567"/>
            <a:ext cx="3110400" cy="232908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71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6988629" y="6302828"/>
            <a:ext cx="1937657" cy="365125"/>
          </a:xfrm>
        </p:spPr>
        <p:txBody>
          <a:bodyPr/>
          <a:lstStyle/>
          <a:p>
            <a:r>
              <a:rPr lang="en-US" dirty="0"/>
              <a:t>ENERGO-PRO Group / </a:t>
            </a:r>
            <a:r>
              <a:rPr lang="cs-CZ" dirty="0"/>
              <a:t>10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02229" y="2492829"/>
            <a:ext cx="6302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Century Gothic" panose="020B0502020202020204" pitchFamily="34" charset="0"/>
              </a:rPr>
              <a:t>Děkuji za pozornost</a:t>
            </a:r>
            <a:r>
              <a:rPr lang="en-US" sz="4000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latin typeface="Century Gothic" panose="020B0502020202020204" pitchFamily="34" charset="0"/>
              </a:rPr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395762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28600" y="404300"/>
            <a:ext cx="5642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Skupina ENERGO-PRO - Přehled</a:t>
            </a:r>
            <a:endParaRPr lang="en-US" sz="2600" b="1" dirty="0">
              <a:latin typeface="Century Gothic" panose="020B0502020202020204" pitchFamily="34" charset="0"/>
            </a:endParaRPr>
          </a:p>
        </p:txBody>
      </p:sp>
      <p:sp>
        <p:nvSpPr>
          <p:cNvPr id="17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6884868" y="6302828"/>
            <a:ext cx="2057400" cy="365125"/>
          </a:xfrm>
        </p:spPr>
        <p:txBody>
          <a:bodyPr/>
          <a:lstStyle/>
          <a:p>
            <a:r>
              <a:rPr lang="cs-CZ" dirty="0"/>
              <a:t>ENERGO-PRO Group / 1</a:t>
            </a:r>
          </a:p>
        </p:txBody>
      </p:sp>
    </p:spTree>
    <p:extLst>
      <p:ext uri="{BB962C8B-B14F-4D97-AF65-F5344CB8AC3E}">
        <p14:creationId xmlns:p14="http://schemas.microsoft.com/office/powerpoint/2010/main" val="10003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44929" y="404300"/>
            <a:ext cx="4332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Skupina ENERGO-PRO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244929" y="1723766"/>
            <a:ext cx="4809600" cy="372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Založena roku 1994 v České republice ve Svitavách </a:t>
            </a: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Hlavní zaměření v oblastech střední a východní Evropy, Černého moře a Kavkazu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Více než 8 tisíc zaměstnanců v 5 zemích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Více než 2 miliony zákazníků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Celková instalovaná kapacita </a:t>
            </a:r>
            <a:r>
              <a:rPr lang="en-US" sz="1400" dirty="0">
                <a:latin typeface="Century Gothic" panose="020B0502020202020204" pitchFamily="34" charset="0"/>
              </a:rPr>
              <a:t>855.00MW</a:t>
            </a: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Několik projektů vodních elektráren ve vývoji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Produkce elektrické energie šetrná k životnímu prostředí o objemu přes 3.00TWh ročně </a:t>
            </a: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Dodavatel technologického vybavení pro vodní elektrárny a čerpací stanice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lvl="2" indent="-285750" algn="just">
              <a:lnSpc>
                <a:spcPts val="1800"/>
              </a:lnSpc>
              <a:buSzPct val="120000"/>
              <a:defRPr/>
            </a:pPr>
            <a:r>
              <a:rPr lang="cs-CZ" sz="1400" dirty="0">
                <a:latin typeface="Century Gothic" panose="020B0502020202020204" pitchFamily="34" charset="0"/>
              </a:rPr>
              <a:t>Rozvíjí historickou průmyslovou tradici Střední Evropy</a:t>
            </a:r>
          </a:p>
        </p:txBody>
      </p:sp>
      <p:sp>
        <p:nvSpPr>
          <p:cNvPr id="17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7173686" y="6302828"/>
            <a:ext cx="1752600" cy="365125"/>
          </a:xfrm>
        </p:spPr>
        <p:txBody>
          <a:bodyPr/>
          <a:lstStyle/>
          <a:p>
            <a:r>
              <a:rPr lang="cs-CZ" dirty="0"/>
              <a:t>ENERGO-PRO Group / 2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34" y="1488191"/>
            <a:ext cx="3283049" cy="419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9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07642"/>
              </p:ext>
            </p:extLst>
          </p:nvPr>
        </p:nvGraphicFramePr>
        <p:xfrm>
          <a:off x="0" y="309021"/>
          <a:ext cx="9144000" cy="646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8019882" imgH="5667062" progId="AcroExch.Document.DC">
                  <p:embed/>
                </p:oleObj>
              </mc:Choice>
              <mc:Fallback>
                <p:oleObj name="Acrobat Document" r:id="rId3" imgW="8019882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09021"/>
                        <a:ext cx="9144000" cy="6461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Přímá spojnice 1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7354" y="344832"/>
            <a:ext cx="538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CSR  -  </a:t>
            </a:r>
            <a:r>
              <a:rPr lang="en-US" sz="2600" b="1" dirty="0">
                <a:latin typeface="Century Gothic" panose="020B0502020202020204" pitchFamily="34" charset="0"/>
              </a:rPr>
              <a:t>ENERGO-PRO </a:t>
            </a:r>
            <a:r>
              <a:rPr lang="cs-CZ" sz="2600" b="1" dirty="0">
                <a:latin typeface="Century Gothic" panose="020B0502020202020204" pitchFamily="34" charset="0"/>
              </a:rPr>
              <a:t>v Bulharsku</a:t>
            </a:r>
            <a:endParaRPr lang="en-US" sz="2600" b="1" dirty="0">
              <a:latin typeface="Century Gothic" panose="020B0502020202020204" pitchFamily="34" charset="0"/>
            </a:endParaRPr>
          </a:p>
          <a:p>
            <a:r>
              <a:rPr lang="cs-CZ" sz="1400" b="1" i="1" dirty="0">
                <a:latin typeface="Century Gothic" panose="020B0502020202020204" pitchFamily="34" charset="0"/>
              </a:rPr>
              <a:t>Distribuce </a:t>
            </a:r>
            <a:r>
              <a:rPr lang="en-US" sz="1400" b="1" i="1" dirty="0">
                <a:latin typeface="Century Gothic" panose="020B0502020202020204" pitchFamily="34" charset="0"/>
              </a:rPr>
              <a:t>&amp; </a:t>
            </a:r>
            <a:r>
              <a:rPr lang="cs-CZ" sz="1400" b="1" i="1" dirty="0">
                <a:latin typeface="Century Gothic" panose="020B0502020202020204" pitchFamily="34" charset="0"/>
              </a:rPr>
              <a:t>Produkce </a:t>
            </a:r>
            <a:r>
              <a:rPr lang="en-US" sz="1400" b="1" i="1" dirty="0">
                <a:latin typeface="Century Gothic" panose="020B0502020202020204" pitchFamily="34" charset="0"/>
              </a:rPr>
              <a:t>&amp;</a:t>
            </a:r>
            <a:r>
              <a:rPr lang="cs-CZ" sz="1400" b="1" i="1" dirty="0">
                <a:latin typeface="Century Gothic" panose="020B0502020202020204" pitchFamily="34" charset="0"/>
              </a:rPr>
              <a:t> Obchod s elektrickou energií</a:t>
            </a:r>
            <a:endParaRPr lang="en-US" sz="14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228600" y="1073312"/>
            <a:ext cx="5040000" cy="5196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lnSpc>
                <a:spcPct val="100000"/>
              </a:lnSpc>
              <a:buSzPct val="120000"/>
              <a:buBlip>
                <a:blip r:embed="rId6"/>
              </a:buBlip>
              <a:defRPr/>
            </a:pPr>
            <a:endParaRPr lang="en-US" sz="1600" dirty="0"/>
          </a:p>
        </p:txBody>
      </p:sp>
      <p:sp>
        <p:nvSpPr>
          <p:cNvPr id="15" name="Zástupný symbol pro číslo snímku 15"/>
          <p:cNvSpPr txBox="1">
            <a:spLocks/>
          </p:cNvSpPr>
          <p:nvPr/>
        </p:nvSpPr>
        <p:spPr>
          <a:xfrm>
            <a:off x="7173686" y="6302828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ENERGO-PRO Group / 3</a:t>
            </a:r>
          </a:p>
        </p:txBody>
      </p:sp>
    </p:spTree>
    <p:extLst>
      <p:ext uri="{BB962C8B-B14F-4D97-AF65-F5344CB8AC3E}">
        <p14:creationId xmlns:p14="http://schemas.microsoft.com/office/powerpoint/2010/main" val="60568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583550"/>
            <a:ext cx="4860000" cy="4180758"/>
          </a:xfrm>
        </p:spPr>
        <p:txBody>
          <a:bodyPr>
            <a:normAutofit/>
          </a:bodyPr>
          <a:lstStyle/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Vzdělávání a rozvoj odborníků v oblasti elektrotechniky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Program stáží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Finanční podpora středoškolské národní soutěže </a:t>
            </a:r>
            <a:r>
              <a:rPr lang="cs-CZ" sz="1400" i="1" dirty="0">
                <a:latin typeface="Century Gothic" panose="020B0502020202020204" pitchFamily="34" charset="0"/>
              </a:rPr>
              <a:t>„Energetika a My“</a:t>
            </a:r>
          </a:p>
          <a:p>
            <a:pPr lvl="1" algn="just">
              <a:lnSpc>
                <a:spcPts val="1800"/>
              </a:lnSpc>
            </a:pPr>
            <a:endParaRPr lang="cs-CZ" sz="1000" dirty="0">
              <a:latin typeface="Century Gothic" panose="020B0502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Podpora sociálně znevýhodněných dětí 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Pro děti bez rodiny jsou organizovány prázdniny a je jim poskytována finanční podpora</a:t>
            </a:r>
          </a:p>
          <a:p>
            <a:pPr marL="457200" lvl="1" indent="0" algn="just">
              <a:lnSpc>
                <a:spcPts val="1800"/>
              </a:lnSpc>
              <a:buNone/>
            </a:pPr>
            <a:endParaRPr lang="cs-CZ" sz="1000" dirty="0">
              <a:latin typeface="Century Gothic" panose="020B0502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Zlepšení městského životního prostředí 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Zahájena série akcí </a:t>
            </a:r>
            <a:r>
              <a:rPr lang="cs-CZ" sz="1400" i="1" dirty="0">
                <a:latin typeface="Century Gothic" panose="020B0502020202020204" pitchFamily="34" charset="0"/>
              </a:rPr>
              <a:t>„Vysaď zahradu“ </a:t>
            </a:r>
            <a:r>
              <a:rPr lang="cs-CZ" sz="1400" dirty="0">
                <a:latin typeface="Century Gothic" panose="020B0502020202020204" pitchFamily="34" charset="0"/>
              </a:rPr>
              <a:t>– cílem je zlepšit životní prostředí ve městě a vést mladé lidi k péči o přírodu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354" y="344832"/>
            <a:ext cx="538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CSR  -  </a:t>
            </a:r>
            <a:r>
              <a:rPr lang="en-US" sz="2600" b="1" dirty="0">
                <a:latin typeface="Century Gothic" panose="020B0502020202020204" pitchFamily="34" charset="0"/>
              </a:rPr>
              <a:t>ENERGO-PRO </a:t>
            </a:r>
            <a:r>
              <a:rPr lang="cs-CZ" sz="2600" b="1" dirty="0">
                <a:latin typeface="Century Gothic" panose="020B0502020202020204" pitchFamily="34" charset="0"/>
              </a:rPr>
              <a:t>v Bulharsku</a:t>
            </a:r>
            <a:endParaRPr lang="en-US" sz="2600" b="1" dirty="0">
              <a:latin typeface="Century Gothic" panose="020B0502020202020204" pitchFamily="34" charset="0"/>
            </a:endParaRPr>
          </a:p>
          <a:p>
            <a:r>
              <a:rPr lang="cs-CZ" sz="1400" b="1" i="1" dirty="0">
                <a:latin typeface="Century Gothic" panose="020B0502020202020204" pitchFamily="34" charset="0"/>
              </a:rPr>
              <a:t>Distribuce </a:t>
            </a:r>
            <a:r>
              <a:rPr lang="en-US" sz="1400" b="1" i="1" dirty="0">
                <a:latin typeface="Century Gothic" panose="020B0502020202020204" pitchFamily="34" charset="0"/>
              </a:rPr>
              <a:t>&amp; </a:t>
            </a:r>
            <a:r>
              <a:rPr lang="cs-CZ" sz="1400" b="1" i="1" dirty="0">
                <a:latin typeface="Century Gothic" panose="020B0502020202020204" pitchFamily="34" charset="0"/>
              </a:rPr>
              <a:t>Produkce </a:t>
            </a:r>
            <a:r>
              <a:rPr lang="en-US" sz="1400" b="1" i="1" dirty="0">
                <a:latin typeface="Century Gothic" panose="020B0502020202020204" pitchFamily="34" charset="0"/>
              </a:rPr>
              <a:t>&amp;</a:t>
            </a:r>
            <a:r>
              <a:rPr lang="cs-CZ" sz="1400" b="1" i="1" dirty="0">
                <a:latin typeface="Century Gothic" panose="020B0502020202020204" pitchFamily="34" charset="0"/>
              </a:rPr>
              <a:t> Obchod s elektrickou energií</a:t>
            </a:r>
            <a:endParaRPr lang="en-US" sz="1400" b="1" i="1" dirty="0">
              <a:latin typeface="Century Gothic" panose="020B0502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52" y="1181798"/>
            <a:ext cx="3499064" cy="23400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53" y="3745684"/>
            <a:ext cx="3499063" cy="23400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2" name="Zástupný symbol pro číslo snímku 15"/>
          <p:cNvSpPr txBox="1">
            <a:spLocks/>
          </p:cNvSpPr>
          <p:nvPr/>
        </p:nvSpPr>
        <p:spPr>
          <a:xfrm>
            <a:off x="7173686" y="6302828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ENERGO-PRO Group / 4</a:t>
            </a:r>
          </a:p>
        </p:txBody>
      </p:sp>
    </p:spTree>
    <p:extLst>
      <p:ext uri="{BB962C8B-B14F-4D97-AF65-F5344CB8AC3E}">
        <p14:creationId xmlns:p14="http://schemas.microsoft.com/office/powerpoint/2010/main" val="303537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9" y="3151164"/>
            <a:ext cx="3600000" cy="2700000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354" y="344832"/>
            <a:ext cx="538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CSR  -  </a:t>
            </a:r>
            <a:r>
              <a:rPr lang="en-US" sz="2600" b="1" dirty="0">
                <a:latin typeface="Century Gothic" panose="020B0502020202020204" pitchFamily="34" charset="0"/>
              </a:rPr>
              <a:t>ENERGO-PRO </a:t>
            </a:r>
            <a:r>
              <a:rPr lang="cs-CZ" sz="2600" b="1" dirty="0">
                <a:latin typeface="Century Gothic" panose="020B0502020202020204" pitchFamily="34" charset="0"/>
              </a:rPr>
              <a:t>v Bulharsku</a:t>
            </a:r>
            <a:endParaRPr lang="en-US" sz="2600" b="1" dirty="0">
              <a:latin typeface="Century Gothic" panose="020B0502020202020204" pitchFamily="34" charset="0"/>
            </a:endParaRPr>
          </a:p>
          <a:p>
            <a:r>
              <a:rPr lang="cs-CZ" sz="1400" b="1" i="1" dirty="0">
                <a:latin typeface="Century Gothic" panose="020B0502020202020204" pitchFamily="34" charset="0"/>
              </a:rPr>
              <a:t>Distribuce </a:t>
            </a:r>
            <a:r>
              <a:rPr lang="en-US" sz="1400" b="1" i="1" dirty="0">
                <a:latin typeface="Century Gothic" panose="020B0502020202020204" pitchFamily="34" charset="0"/>
              </a:rPr>
              <a:t>&amp; </a:t>
            </a:r>
            <a:r>
              <a:rPr lang="cs-CZ" sz="1400" b="1" i="1" dirty="0">
                <a:latin typeface="Century Gothic" panose="020B0502020202020204" pitchFamily="34" charset="0"/>
              </a:rPr>
              <a:t>Produkce </a:t>
            </a:r>
            <a:r>
              <a:rPr lang="en-US" sz="1400" b="1" i="1" dirty="0">
                <a:latin typeface="Century Gothic" panose="020B0502020202020204" pitchFamily="34" charset="0"/>
              </a:rPr>
              <a:t>&amp;</a:t>
            </a:r>
            <a:r>
              <a:rPr lang="cs-CZ" sz="1400" b="1" i="1" dirty="0">
                <a:latin typeface="Century Gothic" panose="020B0502020202020204" pitchFamily="34" charset="0"/>
              </a:rPr>
              <a:t> Obchod s elektrickou energií</a:t>
            </a:r>
            <a:endParaRPr lang="en-US" sz="1400" b="1" i="1" dirty="0">
              <a:latin typeface="Century Gothic" panose="020B0502020202020204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50" y="3151164"/>
            <a:ext cx="3600000" cy="27000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228600" y="1745227"/>
            <a:ext cx="8697686" cy="70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Péče o přírodu</a:t>
            </a:r>
          </a:p>
          <a:p>
            <a:pPr lvl="1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Instalace ochranných prvků a plošin pro čapí hnízda</a:t>
            </a:r>
          </a:p>
        </p:txBody>
      </p:sp>
      <p:sp>
        <p:nvSpPr>
          <p:cNvPr id="14" name="Zástupný symbol pro číslo snímku 15"/>
          <p:cNvSpPr txBox="1">
            <a:spLocks/>
          </p:cNvSpPr>
          <p:nvPr/>
        </p:nvSpPr>
        <p:spPr>
          <a:xfrm>
            <a:off x="7173686" y="6302828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ENERGO-PRO Group / 5</a:t>
            </a:r>
          </a:p>
        </p:txBody>
      </p:sp>
    </p:spTree>
    <p:extLst>
      <p:ext uri="{BB962C8B-B14F-4D97-AF65-F5344CB8AC3E}">
        <p14:creationId xmlns:p14="http://schemas.microsoft.com/office/powerpoint/2010/main" val="337319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28600" y="337143"/>
            <a:ext cx="4817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CSR  -  </a:t>
            </a:r>
            <a:r>
              <a:rPr lang="en-US" sz="2600" b="1" dirty="0">
                <a:latin typeface="Century Gothic" panose="020B0502020202020204" pitchFamily="34" charset="0"/>
              </a:rPr>
              <a:t>ENERGO-PRO </a:t>
            </a:r>
            <a:r>
              <a:rPr lang="cs-CZ" sz="2600" b="1" dirty="0">
                <a:latin typeface="Century Gothic" panose="020B0502020202020204" pitchFamily="34" charset="0"/>
              </a:rPr>
              <a:t>v Gruzii</a:t>
            </a:r>
            <a:endParaRPr lang="en-US" sz="2600" b="1" dirty="0">
              <a:latin typeface="Century Gothic" panose="020B0502020202020204" pitchFamily="34" charset="0"/>
            </a:endParaRPr>
          </a:p>
          <a:p>
            <a:r>
              <a:rPr lang="cs-CZ" sz="1400" b="1" i="1" dirty="0">
                <a:latin typeface="Century Gothic" panose="020B0502020202020204" pitchFamily="34" charset="0"/>
              </a:rPr>
              <a:t>Produkce </a:t>
            </a:r>
            <a:r>
              <a:rPr lang="en-US" sz="1400" b="1" i="1" dirty="0">
                <a:latin typeface="Century Gothic" panose="020B0502020202020204" pitchFamily="34" charset="0"/>
              </a:rPr>
              <a:t>&amp; </a:t>
            </a:r>
            <a:r>
              <a:rPr lang="cs-CZ" sz="1400" b="1" i="1" dirty="0">
                <a:latin typeface="Century Gothic" panose="020B0502020202020204" pitchFamily="34" charset="0"/>
              </a:rPr>
              <a:t>Distribuce</a:t>
            </a:r>
            <a:endParaRPr lang="en-US" sz="1400" b="1" i="1" dirty="0">
              <a:latin typeface="Century Gothic" panose="020B0502020202020204" pitchFamily="34" charset="0"/>
            </a:endParaRPr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7173686" y="6302828"/>
            <a:ext cx="1752600" cy="365125"/>
          </a:xfrm>
        </p:spPr>
        <p:txBody>
          <a:bodyPr/>
          <a:lstStyle/>
          <a:p>
            <a:r>
              <a:rPr lang="en-US" dirty="0"/>
              <a:t>ENERGO-PRO Group / </a:t>
            </a:r>
            <a:r>
              <a:rPr lang="cs-CZ" dirty="0"/>
              <a:t>6</a:t>
            </a:r>
            <a:endParaRPr lang="en-US" dirty="0"/>
          </a:p>
        </p:txBody>
      </p:sp>
      <p:pic>
        <p:nvPicPr>
          <p:cNvPr id="13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/>
          <a:stretch/>
        </p:blipFill>
        <p:spPr bwMode="auto">
          <a:xfrm>
            <a:off x="766536" y="1513114"/>
            <a:ext cx="7848600" cy="45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0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28600" y="322870"/>
            <a:ext cx="5059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CSR  -  </a:t>
            </a:r>
            <a:r>
              <a:rPr lang="en-US" sz="2600" b="1" dirty="0">
                <a:latin typeface="Century Gothic" panose="020B0502020202020204" pitchFamily="34" charset="0"/>
              </a:rPr>
              <a:t>ENERGO-PRO </a:t>
            </a:r>
            <a:r>
              <a:rPr lang="cs-CZ" sz="2600" b="1" dirty="0">
                <a:latin typeface="Century Gothic" panose="020B0502020202020204" pitchFamily="34" charset="0"/>
              </a:rPr>
              <a:t>v Gruzii</a:t>
            </a:r>
            <a:endParaRPr lang="en-US" sz="2600" b="1" dirty="0">
              <a:latin typeface="Century Gothic" panose="020B0502020202020204" pitchFamily="34" charset="0"/>
            </a:endParaRPr>
          </a:p>
          <a:p>
            <a:r>
              <a:rPr lang="cs-CZ" sz="1400" b="1" i="1" dirty="0">
                <a:latin typeface="Century Gothic" panose="020B0502020202020204" pitchFamily="34" charset="0"/>
              </a:rPr>
              <a:t>Produkce </a:t>
            </a:r>
            <a:r>
              <a:rPr lang="en-US" sz="1400" b="1" i="1" dirty="0">
                <a:latin typeface="Century Gothic" panose="020B0502020202020204" pitchFamily="34" charset="0"/>
              </a:rPr>
              <a:t>&amp; </a:t>
            </a:r>
            <a:r>
              <a:rPr lang="cs-CZ" sz="1400" b="1" i="1" dirty="0">
                <a:latin typeface="Century Gothic" panose="020B0502020202020204" pitchFamily="34" charset="0"/>
              </a:rPr>
              <a:t>Distribuce</a:t>
            </a:r>
            <a:endParaRPr lang="en-US" sz="1400" b="1" i="1" dirty="0">
              <a:latin typeface="Century Gothic" panose="020B0502020202020204" pitchFamily="34" charset="0"/>
            </a:endParaRPr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7173686" y="6302828"/>
            <a:ext cx="1752600" cy="365125"/>
          </a:xfrm>
        </p:spPr>
        <p:txBody>
          <a:bodyPr/>
          <a:lstStyle/>
          <a:p>
            <a:r>
              <a:rPr lang="en-US" dirty="0"/>
              <a:t>ENERGO-PRO Group / </a:t>
            </a:r>
            <a:r>
              <a:rPr lang="cs-CZ" dirty="0"/>
              <a:t>7</a:t>
            </a:r>
            <a:endParaRPr lang="en-US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19100" y="1484313"/>
            <a:ext cx="4000500" cy="2717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buSzPct val="120000"/>
              <a:buNone/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28600" y="1473424"/>
            <a:ext cx="4809600" cy="4401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Podpora univerzit a studentů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Stipendijní program pro studenty 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Tříměsíční stáž zahrnující praktickou i teoretickou výuku – po jejím úspěšném absolvování možnost stát se zaměstnancem společnosti</a:t>
            </a:r>
          </a:p>
          <a:p>
            <a:pPr marL="457200" lvl="1" indent="0" algn="just">
              <a:lnSpc>
                <a:spcPts val="1800"/>
              </a:lnSpc>
              <a:buNone/>
            </a:pPr>
            <a:endParaRPr lang="cs-CZ" sz="1800" dirty="0">
              <a:latin typeface="Century Gothic" panose="020B0502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Účast v grantové soutěži tisíciletí </a:t>
            </a:r>
            <a:r>
              <a:rPr lang="cs-CZ" sz="1500" i="1" dirty="0">
                <a:latin typeface="Century Gothic" panose="020B0502020202020204" pitchFamily="34" charset="0"/>
              </a:rPr>
              <a:t>„Odborné vzdělávání pro ekonomický rozvoj“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V rámci projektu budou vybudována nová vzdělávací centra</a:t>
            </a:r>
          </a:p>
          <a:p>
            <a:pPr marL="457200" lvl="1" indent="0" algn="just">
              <a:lnSpc>
                <a:spcPts val="1800"/>
              </a:lnSpc>
              <a:buNone/>
            </a:pPr>
            <a:endParaRPr lang="cs-CZ" sz="1000" dirty="0">
              <a:latin typeface="Century Gothic" panose="020B0502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Vzdělávací programy</a:t>
            </a:r>
          </a:p>
          <a:p>
            <a:pPr lvl="1" algn="just">
              <a:lnSpc>
                <a:spcPts val="1800"/>
              </a:lnSpc>
            </a:pPr>
            <a:r>
              <a:rPr lang="cs-CZ" sz="1400" dirty="0">
                <a:latin typeface="Century Gothic" panose="020B0502020202020204" pitchFamily="34" charset="0"/>
              </a:rPr>
              <a:t>Spolu s gruzínským Ministerstvem školství a vědy jsou aktualizovány vzdělávací programy v oblasti energetiky</a:t>
            </a:r>
          </a:p>
          <a:p>
            <a:pPr lvl="1"/>
            <a:endParaRPr lang="cs-CZ" sz="1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4" descr="C:\Users\MD2E8~1.MEG\AppData\Local\Temp\Rar$DRa0.512\marita\stipendiebi\IMG_20141120_1705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1231560"/>
            <a:ext cx="3204845" cy="23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1" name="Picture 3" descr="C:\Users\MD2E8~1.MEG\AppData\Local\Temp\Rar$DRa0.036\marita\saganm. programebze mushaoba\PC1301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3767194"/>
            <a:ext cx="3204845" cy="23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35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600" y="322870"/>
            <a:ext cx="5059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latin typeface="Century Gothic" panose="020B0502020202020204" pitchFamily="34" charset="0"/>
              </a:rPr>
              <a:t>CSR  -  </a:t>
            </a:r>
            <a:r>
              <a:rPr lang="en-US" sz="2600" b="1" dirty="0">
                <a:latin typeface="Century Gothic" panose="020B0502020202020204" pitchFamily="34" charset="0"/>
              </a:rPr>
              <a:t>ENERGO-PRO </a:t>
            </a:r>
            <a:r>
              <a:rPr lang="cs-CZ" sz="2600" b="1" dirty="0">
                <a:latin typeface="Century Gothic" panose="020B0502020202020204" pitchFamily="34" charset="0"/>
              </a:rPr>
              <a:t>v Gruzii</a:t>
            </a:r>
            <a:endParaRPr lang="en-US" sz="2600" b="1" dirty="0">
              <a:latin typeface="Century Gothic" panose="020B0502020202020204" pitchFamily="34" charset="0"/>
            </a:endParaRPr>
          </a:p>
          <a:p>
            <a:r>
              <a:rPr lang="cs-CZ" sz="1400" b="1" i="1" dirty="0">
                <a:latin typeface="Century Gothic" panose="020B0502020202020204" pitchFamily="34" charset="0"/>
              </a:rPr>
              <a:t>Produkce </a:t>
            </a:r>
            <a:r>
              <a:rPr lang="en-US" sz="1400" b="1" i="1" dirty="0">
                <a:latin typeface="Century Gothic" panose="020B0502020202020204" pitchFamily="34" charset="0"/>
              </a:rPr>
              <a:t>&amp; </a:t>
            </a:r>
            <a:r>
              <a:rPr lang="cs-CZ" sz="1400" b="1" i="1" dirty="0">
                <a:latin typeface="Century Gothic" panose="020B0502020202020204" pitchFamily="34" charset="0"/>
              </a:rPr>
              <a:t>Distribuce</a:t>
            </a:r>
            <a:endParaRPr lang="en-US" sz="1400" b="1" i="1" dirty="0">
              <a:latin typeface="Century Gothic" panose="020B0502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0" y="322870"/>
            <a:ext cx="2025436" cy="573873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228600" y="1045029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228600" y="6302828"/>
            <a:ext cx="8697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7173686" y="6302828"/>
            <a:ext cx="1752600" cy="365125"/>
          </a:xfrm>
        </p:spPr>
        <p:txBody>
          <a:bodyPr/>
          <a:lstStyle/>
          <a:p>
            <a:r>
              <a:rPr lang="en-US" dirty="0"/>
              <a:t>ENERGO-PRO Group / </a:t>
            </a:r>
            <a:r>
              <a:rPr lang="cs-CZ" dirty="0"/>
              <a:t>8</a:t>
            </a:r>
            <a:endParaRPr lang="en-US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30411" y="1997635"/>
            <a:ext cx="2574068" cy="814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cs-CZ" sz="1800" dirty="0">
                <a:latin typeface="Century Gothic" panose="020B0502020202020204" pitchFamily="34" charset="0"/>
              </a:rPr>
              <a:t>Podpora ZOO v Tbilisi</a:t>
            </a:r>
            <a:r>
              <a:rPr lang="cs-CZ" sz="1400" dirty="0">
                <a:latin typeface="Century Gothic" panose="020B0502020202020204" pitchFamily="34" charset="0"/>
              </a:rPr>
              <a:t> </a:t>
            </a:r>
            <a:r>
              <a:rPr lang="cs-CZ" sz="1800" dirty="0">
                <a:latin typeface="Century Gothic" panose="020B0502020202020204" pitchFamily="34" charset="0"/>
              </a:rPr>
              <a:t>po povodních v roce 2015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14330"/>
          <a:stretch/>
        </p:blipFill>
        <p:spPr>
          <a:xfrm>
            <a:off x="130411" y="3764360"/>
            <a:ext cx="2569657" cy="22680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65" y="3764360"/>
            <a:ext cx="6078722" cy="2268000"/>
          </a:xfrm>
          <a:prstGeom prst="rect">
            <a:avLst/>
          </a:prstGeom>
          <a:effectLst>
            <a:outerShdw blurRad="292100" dist="139700" dir="5400000" algn="t" rotWithShape="0">
              <a:prstClr val="black">
                <a:alpha val="65000"/>
              </a:prst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65" y="1225892"/>
            <a:ext cx="6078721" cy="22680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403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</TotalTime>
  <Words>382</Words>
  <Application>Microsoft Office PowerPoint</Application>
  <PresentationFormat>Předvádění na obrazovce (4:3)</PresentationFormat>
  <Paragraphs>74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Motiv Office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Skupina Litostroj Power Výroba vodních turbín a hydro energetických zařízení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Bártová</dc:creator>
  <cp:lastModifiedBy>hikelova</cp:lastModifiedBy>
  <cp:revision>159</cp:revision>
  <cp:lastPrinted>2016-05-26T14:58:22Z</cp:lastPrinted>
  <dcterms:created xsi:type="dcterms:W3CDTF">2016-04-15T14:03:26Z</dcterms:created>
  <dcterms:modified xsi:type="dcterms:W3CDTF">2016-06-01T11:39:24Z</dcterms:modified>
</cp:coreProperties>
</file>