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80" r:id="rId6"/>
    <p:sldId id="281" r:id="rId7"/>
    <p:sldId id="282" r:id="rId8"/>
    <p:sldId id="286" r:id="rId9"/>
    <p:sldId id="283" r:id="rId10"/>
    <p:sldId id="284" r:id="rId11"/>
    <p:sldId id="285" r:id="rId12"/>
    <p:sldId id="287" r:id="rId13"/>
    <p:sldId id="290" r:id="rId14"/>
    <p:sldId id="288" r:id="rId15"/>
    <p:sldId id="291" r:id="rId16"/>
    <p:sldId id="295" r:id="rId17"/>
    <p:sldId id="304" r:id="rId18"/>
    <p:sldId id="289" r:id="rId19"/>
    <p:sldId id="292" r:id="rId20"/>
    <p:sldId id="305"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01" r:id="rId36"/>
    <p:sldId id="293" r:id="rId37"/>
    <p:sldId id="306" r:id="rId38"/>
    <p:sldId id="267" r:id="rId3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17"/>
    <a:srgbClr val="FBFBFB"/>
    <a:srgbClr val="0E427C"/>
    <a:srgbClr val="B808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1168" autoAdjust="0"/>
  </p:normalViewPr>
  <p:slideViewPr>
    <p:cSldViewPr snapToGrid="0">
      <p:cViewPr varScale="1">
        <p:scale>
          <a:sx n="101" d="100"/>
          <a:sy n="101" d="100"/>
        </p:scale>
        <p:origin x="99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CCAED-264B-4494-8AEC-A9DFFB9F9936}" type="datetimeFigureOut">
              <a:rPr lang="cs-CZ" smtClean="0"/>
              <a:t>13.11.2024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D218A7-7BB2-415F-8A01-4A9E54B25E06}" type="slidenum">
              <a:rPr lang="cs-CZ" smtClean="0"/>
              <a:t>‹#›</a:t>
            </a:fld>
            <a:endParaRPr lang="cs-CZ"/>
          </a:p>
        </p:txBody>
      </p:sp>
    </p:spTree>
    <p:extLst>
      <p:ext uri="{BB962C8B-B14F-4D97-AF65-F5344CB8AC3E}">
        <p14:creationId xmlns:p14="http://schemas.microsoft.com/office/powerpoint/2010/main" val="86792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FD218A7-7BB2-415F-8A01-4A9E54B25E06}" type="slidenum">
              <a:rPr lang="cs-CZ" smtClean="0"/>
              <a:t>4</a:t>
            </a:fld>
            <a:endParaRPr lang="cs-CZ"/>
          </a:p>
        </p:txBody>
      </p:sp>
    </p:spTree>
    <p:extLst>
      <p:ext uri="{BB962C8B-B14F-4D97-AF65-F5344CB8AC3E}">
        <p14:creationId xmlns:p14="http://schemas.microsoft.com/office/powerpoint/2010/main" val="254390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D7A2-624E-D2CB-C94A-F8D00B159BD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02DA1E3-8844-7E79-1DF2-8DBA733371C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6C7151D-E786-FAF1-AF9C-ADF36D0FDF48}"/>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2E98BBEF-EAFC-6EE4-0B1F-1391EF98A982}"/>
              </a:ext>
            </a:extLst>
          </p:cNvPr>
          <p:cNvSpPr>
            <a:spLocks noGrp="1"/>
          </p:cNvSpPr>
          <p:nvPr>
            <p:ph type="sldNum" sz="quarter" idx="5"/>
          </p:nvPr>
        </p:nvSpPr>
        <p:spPr/>
        <p:txBody>
          <a:bodyPr/>
          <a:lstStyle/>
          <a:p>
            <a:fld id="{7FD218A7-7BB2-415F-8A01-4A9E54B25E06}" type="slidenum">
              <a:rPr lang="cs-CZ" smtClean="0"/>
              <a:t>23</a:t>
            </a:fld>
            <a:endParaRPr lang="cs-CZ"/>
          </a:p>
        </p:txBody>
      </p:sp>
    </p:spTree>
    <p:extLst>
      <p:ext uri="{BB962C8B-B14F-4D97-AF65-F5344CB8AC3E}">
        <p14:creationId xmlns:p14="http://schemas.microsoft.com/office/powerpoint/2010/main" val="485520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8421-3BC5-4E6E-9E31-8D4E86EFA66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05EBA45-DEC3-E724-357F-6A3AEB91BA8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FAE06C9-4121-2D18-06E2-0F4DED37C4A1}"/>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3E14641-974B-A724-DC40-D401F881BB31}"/>
              </a:ext>
            </a:extLst>
          </p:cNvPr>
          <p:cNvSpPr>
            <a:spLocks noGrp="1"/>
          </p:cNvSpPr>
          <p:nvPr>
            <p:ph type="sldNum" sz="quarter" idx="5"/>
          </p:nvPr>
        </p:nvSpPr>
        <p:spPr/>
        <p:txBody>
          <a:bodyPr/>
          <a:lstStyle/>
          <a:p>
            <a:fld id="{7FD218A7-7BB2-415F-8A01-4A9E54B25E06}" type="slidenum">
              <a:rPr lang="cs-CZ" smtClean="0"/>
              <a:t>24</a:t>
            </a:fld>
            <a:endParaRPr lang="cs-CZ"/>
          </a:p>
        </p:txBody>
      </p:sp>
    </p:spTree>
    <p:extLst>
      <p:ext uri="{BB962C8B-B14F-4D97-AF65-F5344CB8AC3E}">
        <p14:creationId xmlns:p14="http://schemas.microsoft.com/office/powerpoint/2010/main" val="232880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82CBB-6569-62CB-B0AF-775BE00E499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687192A-3E52-60D7-1B37-E6EBF1E7FD3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814A79F-DB30-01F4-3B9A-B11DA704C04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25E56D4-F4D7-C446-5C38-5FEEBACEB0A0}"/>
              </a:ext>
            </a:extLst>
          </p:cNvPr>
          <p:cNvSpPr>
            <a:spLocks noGrp="1"/>
          </p:cNvSpPr>
          <p:nvPr>
            <p:ph type="sldNum" sz="quarter" idx="5"/>
          </p:nvPr>
        </p:nvSpPr>
        <p:spPr/>
        <p:txBody>
          <a:bodyPr/>
          <a:lstStyle/>
          <a:p>
            <a:fld id="{7FD218A7-7BB2-415F-8A01-4A9E54B25E06}" type="slidenum">
              <a:rPr lang="cs-CZ" smtClean="0"/>
              <a:t>25</a:t>
            </a:fld>
            <a:endParaRPr lang="cs-CZ"/>
          </a:p>
        </p:txBody>
      </p:sp>
    </p:spTree>
    <p:extLst>
      <p:ext uri="{BB962C8B-B14F-4D97-AF65-F5344CB8AC3E}">
        <p14:creationId xmlns:p14="http://schemas.microsoft.com/office/powerpoint/2010/main" val="2678004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51204-A186-0168-9369-C17521B0F44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7E4BC58-1A0E-2B9D-885B-287FDBF304C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A87F4A5-1958-4B84-D445-9C585D900DEE}"/>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4DC7CC9F-AF13-FC8C-147B-B34770E365AE}"/>
              </a:ext>
            </a:extLst>
          </p:cNvPr>
          <p:cNvSpPr>
            <a:spLocks noGrp="1"/>
          </p:cNvSpPr>
          <p:nvPr>
            <p:ph type="sldNum" sz="quarter" idx="5"/>
          </p:nvPr>
        </p:nvSpPr>
        <p:spPr/>
        <p:txBody>
          <a:bodyPr/>
          <a:lstStyle/>
          <a:p>
            <a:fld id="{7FD218A7-7BB2-415F-8A01-4A9E54B25E06}" type="slidenum">
              <a:rPr lang="cs-CZ" smtClean="0"/>
              <a:t>27</a:t>
            </a:fld>
            <a:endParaRPr lang="cs-CZ"/>
          </a:p>
        </p:txBody>
      </p:sp>
    </p:spTree>
    <p:extLst>
      <p:ext uri="{BB962C8B-B14F-4D97-AF65-F5344CB8AC3E}">
        <p14:creationId xmlns:p14="http://schemas.microsoft.com/office/powerpoint/2010/main" val="2416645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FD218A7-7BB2-415F-8A01-4A9E54B25E06}" type="slidenum">
              <a:rPr lang="cs-CZ" smtClean="0"/>
              <a:t>28</a:t>
            </a:fld>
            <a:endParaRPr lang="cs-CZ"/>
          </a:p>
        </p:txBody>
      </p:sp>
    </p:spTree>
    <p:extLst>
      <p:ext uri="{BB962C8B-B14F-4D97-AF65-F5344CB8AC3E}">
        <p14:creationId xmlns:p14="http://schemas.microsoft.com/office/powerpoint/2010/main" val="3562116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E94F7-70C0-49A5-D7C3-1F2FC4388E5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85B92BB-AA90-E79A-BF17-DB9E72E37BD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B23B24F-986E-9CC6-2C6E-E3B11EA68BA7}"/>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C05B2DB6-CEB8-E77F-7AD3-DCE9A51E2A58}"/>
              </a:ext>
            </a:extLst>
          </p:cNvPr>
          <p:cNvSpPr>
            <a:spLocks noGrp="1"/>
          </p:cNvSpPr>
          <p:nvPr>
            <p:ph type="sldNum" sz="quarter" idx="5"/>
          </p:nvPr>
        </p:nvSpPr>
        <p:spPr/>
        <p:txBody>
          <a:bodyPr/>
          <a:lstStyle/>
          <a:p>
            <a:fld id="{7FD218A7-7BB2-415F-8A01-4A9E54B25E06}" type="slidenum">
              <a:rPr lang="cs-CZ" smtClean="0"/>
              <a:t>29</a:t>
            </a:fld>
            <a:endParaRPr lang="cs-CZ"/>
          </a:p>
        </p:txBody>
      </p:sp>
    </p:spTree>
    <p:extLst>
      <p:ext uri="{BB962C8B-B14F-4D97-AF65-F5344CB8AC3E}">
        <p14:creationId xmlns:p14="http://schemas.microsoft.com/office/powerpoint/2010/main" val="4192616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9FA26-3EAA-5F53-B411-A140C1BFADE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DF04CB9-83AA-B795-A7A1-B940CEECA66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F3359E5-6406-D2BC-B29B-465D73F5CD69}"/>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281F7FAB-073B-6FF3-AA42-CDF247F6F36A}"/>
              </a:ext>
            </a:extLst>
          </p:cNvPr>
          <p:cNvSpPr>
            <a:spLocks noGrp="1"/>
          </p:cNvSpPr>
          <p:nvPr>
            <p:ph type="sldNum" sz="quarter" idx="5"/>
          </p:nvPr>
        </p:nvSpPr>
        <p:spPr/>
        <p:txBody>
          <a:bodyPr/>
          <a:lstStyle/>
          <a:p>
            <a:fld id="{7FD218A7-7BB2-415F-8A01-4A9E54B25E06}" type="slidenum">
              <a:rPr lang="cs-CZ" smtClean="0"/>
              <a:t>30</a:t>
            </a:fld>
            <a:endParaRPr lang="cs-CZ"/>
          </a:p>
        </p:txBody>
      </p:sp>
    </p:spTree>
    <p:extLst>
      <p:ext uri="{BB962C8B-B14F-4D97-AF65-F5344CB8AC3E}">
        <p14:creationId xmlns:p14="http://schemas.microsoft.com/office/powerpoint/2010/main" val="3412132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2A920-1823-A162-BC64-AC7E1DC887A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962AB9C-1E77-AC7D-B70C-DDC6DD4CEA9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1BF81C2-21C2-C23C-06CC-8A6B7AA47B9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B9DCAB3-0E0C-F570-FB15-25B402DBCA4F}"/>
              </a:ext>
            </a:extLst>
          </p:cNvPr>
          <p:cNvSpPr>
            <a:spLocks noGrp="1"/>
          </p:cNvSpPr>
          <p:nvPr>
            <p:ph type="sldNum" sz="quarter" idx="5"/>
          </p:nvPr>
        </p:nvSpPr>
        <p:spPr/>
        <p:txBody>
          <a:bodyPr/>
          <a:lstStyle/>
          <a:p>
            <a:fld id="{7FD218A7-7BB2-415F-8A01-4A9E54B25E06}" type="slidenum">
              <a:rPr lang="cs-CZ" smtClean="0"/>
              <a:t>31</a:t>
            </a:fld>
            <a:endParaRPr lang="cs-CZ"/>
          </a:p>
        </p:txBody>
      </p:sp>
    </p:spTree>
    <p:extLst>
      <p:ext uri="{BB962C8B-B14F-4D97-AF65-F5344CB8AC3E}">
        <p14:creationId xmlns:p14="http://schemas.microsoft.com/office/powerpoint/2010/main" val="1452996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FD218A7-7BB2-415F-8A01-4A9E54B25E06}" type="slidenum">
              <a:rPr lang="cs-CZ" smtClean="0"/>
              <a:t>32</a:t>
            </a:fld>
            <a:endParaRPr lang="cs-CZ"/>
          </a:p>
        </p:txBody>
      </p:sp>
    </p:spTree>
    <p:extLst>
      <p:ext uri="{BB962C8B-B14F-4D97-AF65-F5344CB8AC3E}">
        <p14:creationId xmlns:p14="http://schemas.microsoft.com/office/powerpoint/2010/main" val="147362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FFCC6-259C-2BE9-6349-93BBB9F5271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4A267FB-737C-43D0-78B7-4DBE61680D8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B9E7BD1-82BC-C62A-7CDD-DB49E4D111C7}"/>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B4FDC2EF-A36F-5504-884E-7B7DBF4EF99D}"/>
              </a:ext>
            </a:extLst>
          </p:cNvPr>
          <p:cNvSpPr>
            <a:spLocks noGrp="1"/>
          </p:cNvSpPr>
          <p:nvPr>
            <p:ph type="sldNum" sz="quarter" idx="5"/>
          </p:nvPr>
        </p:nvSpPr>
        <p:spPr/>
        <p:txBody>
          <a:bodyPr/>
          <a:lstStyle/>
          <a:p>
            <a:fld id="{7FD218A7-7BB2-415F-8A01-4A9E54B25E06}" type="slidenum">
              <a:rPr lang="cs-CZ" smtClean="0"/>
              <a:t>5</a:t>
            </a:fld>
            <a:endParaRPr lang="cs-CZ"/>
          </a:p>
        </p:txBody>
      </p:sp>
    </p:spTree>
    <p:extLst>
      <p:ext uri="{BB962C8B-B14F-4D97-AF65-F5344CB8AC3E}">
        <p14:creationId xmlns:p14="http://schemas.microsoft.com/office/powerpoint/2010/main" val="80408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spcBef>
                <a:spcPts val="0"/>
              </a:spcBef>
              <a:spcAft>
                <a:spcPts val="1200"/>
              </a:spcAft>
              <a:buFont typeface="Arial" panose="020B0604020202020204" pitchFamily="34" charset="0"/>
              <a:buChar char="•"/>
            </a:pPr>
            <a:r>
              <a:rPr lang="cs-CZ" altLang="cs-CZ" sz="1200" b="0" dirty="0">
                <a:solidFill>
                  <a:schemeClr val="tx1"/>
                </a:solidFill>
                <a:latin typeface="Georgia" panose="02040502050405020303" pitchFamily="18" charset="0"/>
                <a:cs typeface="Georgia" panose="02040502050405020303" pitchFamily="18" charset="0"/>
              </a:rPr>
              <a:t>podporovány jsou především ty projekty, jejichž geografické a oborové zaměření odpovídá doporučením </a:t>
            </a:r>
            <a:r>
              <a:rPr lang="cs-CZ" altLang="cs-CZ" sz="1200" dirty="0">
                <a:solidFill>
                  <a:schemeClr val="tx1"/>
                </a:solidFill>
                <a:latin typeface="Georgia" panose="02040502050405020303" pitchFamily="18" charset="0"/>
                <a:cs typeface="Georgia" panose="02040502050405020303" pitchFamily="18" charset="0"/>
              </a:rPr>
              <a:t>Mapy globálních oborových příležitostí MZV ČR</a:t>
            </a:r>
          </a:p>
          <a:p>
            <a:pPr marL="171450" indent="-171450">
              <a:spcBef>
                <a:spcPts val="0"/>
              </a:spcBef>
              <a:spcAft>
                <a:spcPts val="1200"/>
              </a:spcAft>
              <a:buFont typeface="Arial" panose="020B0604020202020204" pitchFamily="34" charset="0"/>
              <a:buChar char="•"/>
            </a:pPr>
            <a:r>
              <a:rPr lang="cs-CZ" altLang="cs-CZ" sz="1200" b="0" dirty="0">
                <a:solidFill>
                  <a:schemeClr val="tx1"/>
                </a:solidFill>
                <a:latin typeface="Georgia" panose="02040502050405020303" pitchFamily="18" charset="0"/>
              </a:rPr>
              <a:t>žadatel, jehož projekt spadá do oborové příležitosti bude bodově zvýhodněn</a:t>
            </a:r>
          </a:p>
          <a:p>
            <a:endParaRPr lang="cs-CZ" dirty="0"/>
          </a:p>
        </p:txBody>
      </p:sp>
      <p:sp>
        <p:nvSpPr>
          <p:cNvPr id="4" name="Zástupný symbol pro číslo snímku 3"/>
          <p:cNvSpPr>
            <a:spLocks noGrp="1"/>
          </p:cNvSpPr>
          <p:nvPr>
            <p:ph type="sldNum" sz="quarter" idx="5"/>
          </p:nvPr>
        </p:nvSpPr>
        <p:spPr/>
        <p:txBody>
          <a:bodyPr/>
          <a:lstStyle/>
          <a:p>
            <a:fld id="{7FD218A7-7BB2-415F-8A01-4A9E54B25E06}" type="slidenum">
              <a:rPr lang="cs-CZ" smtClean="0"/>
              <a:t>10</a:t>
            </a:fld>
            <a:endParaRPr lang="cs-CZ"/>
          </a:p>
        </p:txBody>
      </p:sp>
    </p:spTree>
    <p:extLst>
      <p:ext uri="{BB962C8B-B14F-4D97-AF65-F5344CB8AC3E}">
        <p14:creationId xmlns:p14="http://schemas.microsoft.com/office/powerpoint/2010/main" val="167264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„Jeden podnik“ pro účely této výzvy zahrnuje veškeré</a:t>
            </a:r>
          </a:p>
          <a:p>
            <a:r>
              <a:rPr lang="cs-CZ" dirty="0"/>
              <a:t>subjekty, které mezi sebou mají alespoň jeden z následujících</a:t>
            </a:r>
          </a:p>
          <a:p>
            <a:r>
              <a:rPr lang="cs-CZ" dirty="0"/>
              <a:t>vztahů:</a:t>
            </a:r>
          </a:p>
          <a:p>
            <a:endParaRPr lang="cs-CZ" dirty="0"/>
          </a:p>
          <a:p>
            <a:r>
              <a:rPr lang="cs-CZ" dirty="0"/>
              <a:t>a) jeden subjekt vlastní většinu hlasovacích práv, která náležejí</a:t>
            </a:r>
          </a:p>
          <a:p>
            <a:r>
              <a:rPr lang="cs-CZ" dirty="0"/>
              <a:t>akcionářům nebo společníkům, v jiném subjektu;</a:t>
            </a:r>
          </a:p>
          <a:p>
            <a:endParaRPr lang="cs-CZ" dirty="0"/>
          </a:p>
          <a:p>
            <a:r>
              <a:rPr lang="cs-CZ" dirty="0"/>
              <a:t>b) jeden subjekt má právo jmenovat nebo odvolat většinu členů</a:t>
            </a:r>
          </a:p>
          <a:p>
            <a:r>
              <a:rPr lang="cs-CZ" dirty="0"/>
              <a:t>správního, řídícího nebo dozorčího orgánu jiného subjektu;</a:t>
            </a:r>
          </a:p>
          <a:p>
            <a:endParaRPr lang="cs-CZ" dirty="0"/>
          </a:p>
          <a:p>
            <a:r>
              <a:rPr lang="cs-CZ" dirty="0"/>
              <a:t>c) jeden subjekt má právo uplatňovat rozhodující vliv v jiném</a:t>
            </a:r>
          </a:p>
          <a:p>
            <a:r>
              <a:rPr lang="cs-CZ" dirty="0"/>
              <a:t>subjektu podle smlouvy uzavřené s daným subjektem nebo</a:t>
            </a:r>
          </a:p>
          <a:p>
            <a:r>
              <a:rPr lang="cs-CZ" dirty="0"/>
              <a:t>dle ustanovení v zakladatelské smlouvě nebo ve stanovách</a:t>
            </a:r>
          </a:p>
          <a:p>
            <a:r>
              <a:rPr lang="cs-CZ" dirty="0"/>
              <a:t>tohoto subjektu;</a:t>
            </a:r>
          </a:p>
          <a:p>
            <a:endParaRPr lang="cs-CZ" dirty="0"/>
          </a:p>
          <a:p>
            <a:r>
              <a:rPr lang="cs-CZ" dirty="0"/>
              <a:t>d) jeden subjekt, který je akcionářem nebo společníkem jiného</a:t>
            </a:r>
          </a:p>
          <a:p>
            <a:r>
              <a:rPr lang="cs-CZ" dirty="0"/>
              <a:t>subjektu, ovládá sám, v souladu s dohodou uzavřenou</a:t>
            </a:r>
          </a:p>
          <a:p>
            <a:r>
              <a:rPr lang="cs-CZ" dirty="0"/>
              <a:t>s jinými akcionáři nebo společníky daného subjektu, většinu</a:t>
            </a:r>
          </a:p>
          <a:p>
            <a:r>
              <a:rPr lang="cs-CZ" dirty="0"/>
              <a:t>hlasovacích práv, náležejících akcionářům nebo společníkům,</a:t>
            </a:r>
          </a:p>
          <a:p>
            <a:r>
              <a:rPr lang="cs-CZ" dirty="0"/>
              <a:t>v daném subjektu.</a:t>
            </a:r>
          </a:p>
          <a:p>
            <a:endParaRPr lang="cs-CZ" dirty="0"/>
          </a:p>
          <a:p>
            <a:r>
              <a:rPr lang="cs-CZ" dirty="0"/>
              <a:t>Subjekty, které mají jakýkoli vztah uvedený v prvním</a:t>
            </a:r>
          </a:p>
          <a:p>
            <a:r>
              <a:rPr lang="cs-CZ" dirty="0"/>
              <a:t>pododstavci písm. a) až d) prostřednictvím jednoho nebo více</a:t>
            </a:r>
          </a:p>
          <a:p>
            <a:r>
              <a:rPr lang="cs-CZ" dirty="0"/>
              <a:t>subjektů, jsou také považovány za jeden podnik.</a:t>
            </a:r>
          </a:p>
        </p:txBody>
      </p:sp>
      <p:sp>
        <p:nvSpPr>
          <p:cNvPr id="4" name="Zástupný symbol pro číslo snímku 3"/>
          <p:cNvSpPr>
            <a:spLocks noGrp="1"/>
          </p:cNvSpPr>
          <p:nvPr>
            <p:ph type="sldNum" sz="quarter" idx="5"/>
          </p:nvPr>
        </p:nvSpPr>
        <p:spPr/>
        <p:txBody>
          <a:bodyPr/>
          <a:lstStyle/>
          <a:p>
            <a:fld id="{7FD218A7-7BB2-415F-8A01-4A9E54B25E06}" type="slidenum">
              <a:rPr lang="cs-CZ" smtClean="0"/>
              <a:t>13</a:t>
            </a:fld>
            <a:endParaRPr lang="cs-CZ"/>
          </a:p>
        </p:txBody>
      </p:sp>
    </p:spTree>
    <p:extLst>
      <p:ext uri="{BB962C8B-B14F-4D97-AF65-F5344CB8AC3E}">
        <p14:creationId xmlns:p14="http://schemas.microsoft.com/office/powerpoint/2010/main" val="3831658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Georgia" panose="02040502050405020303" pitchFamily="18" charset="0"/>
                <a:ea typeface="Arial" panose="020B0604020202020204" pitchFamily="34" charset="0"/>
                <a:cs typeface="Arial" panose="020B0604020202020204" pitchFamily="34" charset="0"/>
              </a:rPr>
              <a:t>Pokud doklad neobsahuje některé náležitosti nebo ho nelze doložit, řeší se tato situace čestným prohlášením příjemce dotace. Pokud doklad neobsahuje některé náležitosti nebo ho nelze doložit, řeší se tato situace čestným prohlášením příjemce dotace. </a:t>
            </a:r>
            <a:endParaRPr lang="cs-CZ" dirty="0"/>
          </a:p>
        </p:txBody>
      </p:sp>
      <p:sp>
        <p:nvSpPr>
          <p:cNvPr id="4" name="Zástupný symbol pro číslo snímku 3"/>
          <p:cNvSpPr>
            <a:spLocks noGrp="1"/>
          </p:cNvSpPr>
          <p:nvPr>
            <p:ph type="sldNum" sz="quarter" idx="5"/>
          </p:nvPr>
        </p:nvSpPr>
        <p:spPr/>
        <p:txBody>
          <a:bodyPr/>
          <a:lstStyle/>
          <a:p>
            <a:fld id="{7FD218A7-7BB2-415F-8A01-4A9E54B25E06}" type="slidenum">
              <a:rPr lang="cs-CZ" smtClean="0"/>
              <a:t>16</a:t>
            </a:fld>
            <a:endParaRPr lang="cs-CZ"/>
          </a:p>
        </p:txBody>
      </p:sp>
    </p:spTree>
    <p:extLst>
      <p:ext uri="{BB962C8B-B14F-4D97-AF65-F5344CB8AC3E}">
        <p14:creationId xmlns:p14="http://schemas.microsoft.com/office/powerpoint/2010/main" val="192543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14536-8E46-1DBF-F2ED-AEDBBDAF35E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85FC8B8-69A8-249D-A558-8EE9072AEAF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5E3F36F-E84C-2491-1211-EF504D19BB6C}"/>
              </a:ext>
            </a:extLst>
          </p:cNvPr>
          <p:cNvSpPr>
            <a:spLocks noGrp="1"/>
          </p:cNvSpPr>
          <p:nvPr>
            <p:ph type="body" idx="1"/>
          </p:nvPr>
        </p:nvSpPr>
        <p:spPr/>
        <p:txBody>
          <a:bodyPr/>
          <a:lstStyle/>
          <a:p>
            <a:r>
              <a:rPr lang="cs-CZ" sz="1800" dirty="0">
                <a:effectLst/>
                <a:latin typeface="Georgia" panose="02040502050405020303" pitchFamily="18" charset="0"/>
                <a:ea typeface="Arial" panose="020B0604020202020204" pitchFamily="34" charset="0"/>
                <a:cs typeface="Arial" panose="020B0604020202020204" pitchFamily="34" charset="0"/>
              </a:rPr>
              <a:t>Pokud doklad neobsahuje některé náležitosti nebo ho nelze doložit, řeší se tato situace čestným prohlášením příjemce dotace. Pokud doklad neobsahuje některé náležitosti nebo ho nelze doložit, řeší se tato situace čestným prohlášením příjemce dotace. </a:t>
            </a:r>
            <a:endParaRPr lang="cs-CZ" dirty="0"/>
          </a:p>
        </p:txBody>
      </p:sp>
      <p:sp>
        <p:nvSpPr>
          <p:cNvPr id="4" name="Zástupný symbol pro číslo snímku 3">
            <a:extLst>
              <a:ext uri="{FF2B5EF4-FFF2-40B4-BE49-F238E27FC236}">
                <a16:creationId xmlns:a16="http://schemas.microsoft.com/office/drawing/2014/main" id="{9C29BD34-C86E-7941-8B60-64C2B0CB98F8}"/>
              </a:ext>
            </a:extLst>
          </p:cNvPr>
          <p:cNvSpPr>
            <a:spLocks noGrp="1"/>
          </p:cNvSpPr>
          <p:nvPr>
            <p:ph type="sldNum" sz="quarter" idx="5"/>
          </p:nvPr>
        </p:nvSpPr>
        <p:spPr/>
        <p:txBody>
          <a:bodyPr/>
          <a:lstStyle/>
          <a:p>
            <a:fld id="{7FD218A7-7BB2-415F-8A01-4A9E54B25E06}" type="slidenum">
              <a:rPr lang="cs-CZ" smtClean="0"/>
              <a:t>17</a:t>
            </a:fld>
            <a:endParaRPr lang="cs-CZ"/>
          </a:p>
        </p:txBody>
      </p:sp>
    </p:spTree>
    <p:extLst>
      <p:ext uri="{BB962C8B-B14F-4D97-AF65-F5344CB8AC3E}">
        <p14:creationId xmlns:p14="http://schemas.microsoft.com/office/powerpoint/2010/main" val="169928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Všechny kategorie rozvojových zemí OECD, tedy LEAST DEVELOPED COUNTRIES, LOW INCOME COUNTRIES, LOWER MIDDLE INCOME COUNTRIES i UPPER MIDDLE INCOME COUNTRIES</a:t>
            </a:r>
          </a:p>
        </p:txBody>
      </p:sp>
      <p:sp>
        <p:nvSpPr>
          <p:cNvPr id="4" name="Zástupný symbol pro číslo snímku 3"/>
          <p:cNvSpPr>
            <a:spLocks noGrp="1"/>
          </p:cNvSpPr>
          <p:nvPr>
            <p:ph type="sldNum" sz="quarter" idx="5"/>
          </p:nvPr>
        </p:nvSpPr>
        <p:spPr/>
        <p:txBody>
          <a:bodyPr/>
          <a:lstStyle/>
          <a:p>
            <a:fld id="{7FD218A7-7BB2-415F-8A01-4A9E54B25E06}" type="slidenum">
              <a:rPr lang="cs-CZ" smtClean="0"/>
              <a:t>20</a:t>
            </a:fld>
            <a:endParaRPr lang="cs-CZ"/>
          </a:p>
        </p:txBody>
      </p:sp>
    </p:spTree>
    <p:extLst>
      <p:ext uri="{BB962C8B-B14F-4D97-AF65-F5344CB8AC3E}">
        <p14:creationId xmlns:p14="http://schemas.microsoft.com/office/powerpoint/2010/main" val="159186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43613-6AB7-89C6-4036-1F94BE87AF5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57A7485-FA69-9D33-1D82-F26DF741F34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AA6794D-7F3B-8961-AFB2-50FAB461366F}"/>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6C58D8E2-EA4F-E379-9C75-6298561FF87E}"/>
              </a:ext>
            </a:extLst>
          </p:cNvPr>
          <p:cNvSpPr>
            <a:spLocks noGrp="1"/>
          </p:cNvSpPr>
          <p:nvPr>
            <p:ph type="sldNum" sz="quarter" idx="5"/>
          </p:nvPr>
        </p:nvSpPr>
        <p:spPr/>
        <p:txBody>
          <a:bodyPr/>
          <a:lstStyle/>
          <a:p>
            <a:fld id="{7FD218A7-7BB2-415F-8A01-4A9E54B25E06}" type="slidenum">
              <a:rPr lang="cs-CZ" smtClean="0"/>
              <a:t>21</a:t>
            </a:fld>
            <a:endParaRPr lang="cs-CZ"/>
          </a:p>
        </p:txBody>
      </p:sp>
    </p:spTree>
    <p:extLst>
      <p:ext uri="{BB962C8B-B14F-4D97-AF65-F5344CB8AC3E}">
        <p14:creationId xmlns:p14="http://schemas.microsoft.com/office/powerpoint/2010/main" val="53140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A4463-4F19-F55F-F7EE-41E1731DCD4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36A5E0F-A2CB-7B06-6A08-4EE29D4DEEE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564E459-5F87-28A2-CF15-331D3BA94356}"/>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9966FD0-4463-AE56-915E-5A7A06A7ED56}"/>
              </a:ext>
            </a:extLst>
          </p:cNvPr>
          <p:cNvSpPr>
            <a:spLocks noGrp="1"/>
          </p:cNvSpPr>
          <p:nvPr>
            <p:ph type="sldNum" sz="quarter" idx="5"/>
          </p:nvPr>
        </p:nvSpPr>
        <p:spPr/>
        <p:txBody>
          <a:bodyPr/>
          <a:lstStyle/>
          <a:p>
            <a:fld id="{7FD218A7-7BB2-415F-8A01-4A9E54B25E06}" type="slidenum">
              <a:rPr lang="cs-CZ" smtClean="0"/>
              <a:t>22</a:t>
            </a:fld>
            <a:endParaRPr lang="cs-CZ"/>
          </a:p>
        </p:txBody>
      </p:sp>
    </p:spTree>
    <p:extLst>
      <p:ext uri="{BB962C8B-B14F-4D97-AF65-F5344CB8AC3E}">
        <p14:creationId xmlns:p14="http://schemas.microsoft.com/office/powerpoint/2010/main" val="3773828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A">
    <p:spTree>
      <p:nvGrpSpPr>
        <p:cNvPr id="1" name=""/>
        <p:cNvGrpSpPr/>
        <p:nvPr/>
      </p:nvGrpSpPr>
      <p:grpSpPr>
        <a:xfrm>
          <a:off x="0" y="0"/>
          <a:ext cx="0" cy="0"/>
          <a:chOff x="0" y="0"/>
          <a:chExt cx="0" cy="0"/>
        </a:xfrm>
      </p:grpSpPr>
      <p:grpSp>
        <p:nvGrpSpPr>
          <p:cNvPr id="13" name="Grafický objekt 11">
            <a:extLst>
              <a:ext uri="{FF2B5EF4-FFF2-40B4-BE49-F238E27FC236}">
                <a16:creationId xmlns:a16="http://schemas.microsoft.com/office/drawing/2014/main" id="{C7E0C159-4061-067A-8AFB-8781E2842D78}"/>
              </a:ext>
            </a:extLst>
          </p:cNvPr>
          <p:cNvGrpSpPr/>
          <p:nvPr/>
        </p:nvGrpSpPr>
        <p:grpSpPr>
          <a:xfrm>
            <a:off x="8199279" y="-750508"/>
            <a:ext cx="3992721" cy="7530335"/>
            <a:chOff x="8056404" y="-1214232"/>
            <a:chExt cx="4238596" cy="7994059"/>
          </a:xfrm>
        </p:grpSpPr>
        <p:sp>
          <p:nvSpPr>
            <p:cNvPr id="14" name="Volný tvar: obrazec 13">
              <a:extLst>
                <a:ext uri="{FF2B5EF4-FFF2-40B4-BE49-F238E27FC236}">
                  <a16:creationId xmlns:a16="http://schemas.microsoft.com/office/drawing/2014/main" id="{5B2A5BB7-6CCF-F421-032E-2DA456AB5524}"/>
                </a:ext>
              </a:extLst>
            </p:cNvPr>
            <p:cNvSpPr/>
            <p:nvPr/>
          </p:nvSpPr>
          <p:spPr>
            <a:xfrm>
              <a:off x="8056404" y="2967304"/>
              <a:ext cx="4238596" cy="3812523"/>
            </a:xfrm>
            <a:custGeom>
              <a:avLst/>
              <a:gdLst>
                <a:gd name="connsiteX0" fmla="*/ 0 w 4238596"/>
                <a:gd name="connsiteY0" fmla="*/ 0 h 3812523"/>
                <a:gd name="connsiteX1" fmla="*/ 0 w 4238596"/>
                <a:gd name="connsiteY1" fmla="*/ 977908 h 3812523"/>
                <a:gd name="connsiteX2" fmla="*/ 407626 w 4238596"/>
                <a:gd name="connsiteY2" fmla="*/ 1250422 h 3812523"/>
                <a:gd name="connsiteX3" fmla="*/ 4238597 w 4238596"/>
                <a:gd name="connsiteY3" fmla="*/ 3812523 h 3812523"/>
                <a:gd name="connsiteX4" fmla="*/ 4238597 w 4238596"/>
                <a:gd name="connsiteY4" fmla="*/ 2839196 h 3812523"/>
                <a:gd name="connsiteX5" fmla="*/ 407626 w 4238596"/>
                <a:gd name="connsiteY5" fmla="*/ 272959 h 3812523"/>
                <a:gd name="connsiteX6" fmla="*/ 0 w 4238596"/>
                <a:gd name="connsiteY6" fmla="*/ 0 h 381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596" h="3812523">
                  <a:moveTo>
                    <a:pt x="0" y="0"/>
                  </a:moveTo>
                  <a:lnTo>
                    <a:pt x="0" y="977908"/>
                  </a:lnTo>
                  <a:lnTo>
                    <a:pt x="407626" y="1250422"/>
                  </a:lnTo>
                  <a:lnTo>
                    <a:pt x="4238597" y="3812523"/>
                  </a:lnTo>
                  <a:lnTo>
                    <a:pt x="4238597" y="2839196"/>
                  </a:lnTo>
                  <a:lnTo>
                    <a:pt x="407626" y="272959"/>
                  </a:lnTo>
                  <a:lnTo>
                    <a:pt x="0" y="0"/>
                  </a:lnTo>
                  <a:close/>
                </a:path>
              </a:pathLst>
            </a:custGeom>
            <a:solidFill>
              <a:srgbClr val="D50917"/>
            </a:solidFill>
            <a:ln w="6350" cap="flat">
              <a:noFill/>
              <a:prstDash val="solid"/>
              <a:miter/>
            </a:ln>
          </p:spPr>
          <p:txBody>
            <a:bodyPr rtlCol="0" anchor="ctr"/>
            <a:lstStyle/>
            <a:p>
              <a:endParaRPr lang="cs-CZ"/>
            </a:p>
          </p:txBody>
        </p:sp>
        <p:sp>
          <p:nvSpPr>
            <p:cNvPr id="15" name="Volný tvar: obrazec 14">
              <a:extLst>
                <a:ext uri="{FF2B5EF4-FFF2-40B4-BE49-F238E27FC236}">
                  <a16:creationId xmlns:a16="http://schemas.microsoft.com/office/drawing/2014/main" id="{D6B3C592-99B4-5766-8250-A7DDF99F483E}"/>
                </a:ext>
              </a:extLst>
            </p:cNvPr>
            <p:cNvSpPr/>
            <p:nvPr/>
          </p:nvSpPr>
          <p:spPr>
            <a:xfrm>
              <a:off x="8056404" y="-1214232"/>
              <a:ext cx="4238596" cy="5674956"/>
            </a:xfrm>
            <a:custGeom>
              <a:avLst/>
              <a:gdLst>
                <a:gd name="connsiteX0" fmla="*/ 0 w 4238596"/>
                <a:gd name="connsiteY0" fmla="*/ 2837478 h 5674956"/>
                <a:gd name="connsiteX1" fmla="*/ 407626 w 4238596"/>
                <a:gd name="connsiteY1" fmla="*/ 3111264 h 5674956"/>
                <a:gd name="connsiteX2" fmla="*/ 948455 w 4238596"/>
                <a:gd name="connsiteY2" fmla="*/ 3474616 h 5674956"/>
                <a:gd name="connsiteX3" fmla="*/ 4238597 w 4238596"/>
                <a:gd name="connsiteY3" fmla="*/ 5674957 h 5674956"/>
                <a:gd name="connsiteX4" fmla="*/ 4238597 w 4238596"/>
                <a:gd name="connsiteY4" fmla="*/ 4684072 h 5674956"/>
                <a:gd name="connsiteX5" fmla="*/ 1482796 w 4238596"/>
                <a:gd name="connsiteY5" fmla="*/ 2837478 h 5674956"/>
                <a:gd name="connsiteX6" fmla="*/ 4238597 w 4238596"/>
                <a:gd name="connsiteY6" fmla="*/ 990821 h 5674956"/>
                <a:gd name="connsiteX7" fmla="*/ 4238597 w 4238596"/>
                <a:gd name="connsiteY7" fmla="*/ 0 h 5674956"/>
                <a:gd name="connsiteX8" fmla="*/ 948010 w 4238596"/>
                <a:gd name="connsiteY8" fmla="*/ 2200722 h 5674956"/>
                <a:gd name="connsiteX9" fmla="*/ 407626 w 4238596"/>
                <a:gd name="connsiteY9" fmla="*/ 2563692 h 5674956"/>
                <a:gd name="connsiteX10" fmla="*/ 0 w 4238596"/>
                <a:gd name="connsiteY10" fmla="*/ 2837478 h 567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8596" h="5674956">
                  <a:moveTo>
                    <a:pt x="0" y="2837478"/>
                  </a:moveTo>
                  <a:lnTo>
                    <a:pt x="407626" y="3111264"/>
                  </a:lnTo>
                  <a:lnTo>
                    <a:pt x="948455" y="3474616"/>
                  </a:lnTo>
                  <a:lnTo>
                    <a:pt x="4238597" y="5674957"/>
                  </a:lnTo>
                  <a:lnTo>
                    <a:pt x="4238597" y="4684072"/>
                  </a:lnTo>
                  <a:lnTo>
                    <a:pt x="1482796" y="2837478"/>
                  </a:lnTo>
                  <a:lnTo>
                    <a:pt x="4238597" y="990821"/>
                  </a:lnTo>
                  <a:lnTo>
                    <a:pt x="4238597" y="0"/>
                  </a:lnTo>
                  <a:lnTo>
                    <a:pt x="948010" y="2200722"/>
                  </a:lnTo>
                  <a:lnTo>
                    <a:pt x="407626" y="2563692"/>
                  </a:lnTo>
                  <a:lnTo>
                    <a:pt x="0" y="2837478"/>
                  </a:lnTo>
                  <a:close/>
                </a:path>
              </a:pathLst>
            </a:custGeom>
            <a:solidFill>
              <a:srgbClr val="104A8B"/>
            </a:solidFill>
            <a:ln w="6350" cap="flat">
              <a:noFill/>
              <a:prstDash val="solid"/>
              <a:miter/>
            </a:ln>
          </p:spPr>
          <p:txBody>
            <a:bodyPr rtlCol="0" anchor="ctr"/>
            <a:lstStyle/>
            <a:p>
              <a:endParaRPr lang="cs-CZ"/>
            </a:p>
          </p:txBody>
        </p:sp>
      </p:grpSp>
      <p:sp>
        <p:nvSpPr>
          <p:cNvPr id="2" name="Nadpis 1">
            <a:extLst>
              <a:ext uri="{FF2B5EF4-FFF2-40B4-BE49-F238E27FC236}">
                <a16:creationId xmlns:a16="http://schemas.microsoft.com/office/drawing/2014/main" id="{712A51C2-827D-6B5E-A04D-723A066945AA}"/>
              </a:ext>
            </a:extLst>
          </p:cNvPr>
          <p:cNvSpPr>
            <a:spLocks noGrp="1"/>
          </p:cNvSpPr>
          <p:nvPr>
            <p:ph type="ctrTitle" hasCustomPrompt="1"/>
          </p:nvPr>
        </p:nvSpPr>
        <p:spPr>
          <a:xfrm>
            <a:off x="655320" y="1229418"/>
            <a:ext cx="7086600" cy="2387600"/>
          </a:xfrm>
          <a:prstGeom prst="rect">
            <a:avLst/>
          </a:prstGeom>
        </p:spPr>
        <p:txBody>
          <a:bodyPr anchor="b">
            <a:normAutofit/>
          </a:bodyPr>
          <a:lstStyle>
            <a:lvl1pPr algn="l">
              <a:defRPr sz="5000" b="1">
                <a:latin typeface="Figtree" pitchFamily="2" charset="0"/>
                <a:cs typeface="REM Bold" pitchFamily="2" charset="-18"/>
              </a:defRPr>
            </a:lvl1pPr>
          </a:lstStyle>
          <a:p>
            <a:r>
              <a:rPr lang="cs-CZ" dirty="0"/>
              <a:t>Vzorová prezentace Czech Aid</a:t>
            </a:r>
          </a:p>
        </p:txBody>
      </p:sp>
      <p:sp>
        <p:nvSpPr>
          <p:cNvPr id="3" name="Podnadpis 2">
            <a:extLst>
              <a:ext uri="{FF2B5EF4-FFF2-40B4-BE49-F238E27FC236}">
                <a16:creationId xmlns:a16="http://schemas.microsoft.com/office/drawing/2014/main" id="{214AB736-DDA7-0E49-0C78-8CAE9B8E700B}"/>
              </a:ext>
            </a:extLst>
          </p:cNvPr>
          <p:cNvSpPr>
            <a:spLocks noGrp="1"/>
          </p:cNvSpPr>
          <p:nvPr>
            <p:ph type="subTitle" idx="1" hasCustomPrompt="1"/>
          </p:nvPr>
        </p:nvSpPr>
        <p:spPr>
          <a:xfrm>
            <a:off x="655320" y="3767860"/>
            <a:ext cx="7086600" cy="365125"/>
          </a:xfrm>
          <a:prstGeom prst="rect">
            <a:avLst/>
          </a:prstGeom>
        </p:spPr>
        <p:txBody>
          <a:bodyPr/>
          <a:lstStyle>
            <a:lvl1pPr marL="0" indent="0" algn="l">
              <a:buNone/>
              <a:defRPr sz="2400" b="0">
                <a:solidFill>
                  <a:schemeClr val="accent2"/>
                </a:solidFill>
                <a:latin typeface="Figtree" pitchFamily="2" charset="0"/>
                <a:cs typeface="REM"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01/01/2024</a:t>
            </a:r>
          </a:p>
        </p:txBody>
      </p:sp>
      <p:pic>
        <p:nvPicPr>
          <p:cNvPr id="17" name="Obrázek 16">
            <a:extLst>
              <a:ext uri="{FF2B5EF4-FFF2-40B4-BE49-F238E27FC236}">
                <a16:creationId xmlns:a16="http://schemas.microsoft.com/office/drawing/2014/main" id="{79AF9A13-EA2D-6742-4C84-0B3A3EB781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40902" y="3267246"/>
            <a:ext cx="5351098" cy="3588795"/>
          </a:xfrm>
          <a:prstGeom prst="rect">
            <a:avLst/>
          </a:prstGeom>
        </p:spPr>
      </p:pic>
      <p:sp>
        <p:nvSpPr>
          <p:cNvPr id="20" name="Zástupný text 19">
            <a:extLst>
              <a:ext uri="{FF2B5EF4-FFF2-40B4-BE49-F238E27FC236}">
                <a16:creationId xmlns:a16="http://schemas.microsoft.com/office/drawing/2014/main" id="{A0AC5652-CC53-9F8A-90F2-D48D9853B2E9}"/>
              </a:ext>
            </a:extLst>
          </p:cNvPr>
          <p:cNvSpPr>
            <a:spLocks noGrp="1"/>
          </p:cNvSpPr>
          <p:nvPr>
            <p:ph type="body" sz="quarter" idx="11" hasCustomPrompt="1"/>
          </p:nvPr>
        </p:nvSpPr>
        <p:spPr>
          <a:xfrm>
            <a:off x="655320" y="5335408"/>
            <a:ext cx="4476750" cy="586348"/>
          </a:xfrm>
          <a:prstGeom prst="rect">
            <a:avLst/>
          </a:prstGeom>
        </p:spPr>
        <p:txBody>
          <a:bodyPr>
            <a:normAutofit/>
          </a:bodyPr>
          <a:lstStyle>
            <a:lvl1pPr marL="0" indent="0">
              <a:spcBef>
                <a:spcPts val="200"/>
              </a:spcBef>
              <a:buNone/>
              <a:defRPr sz="1600">
                <a:latin typeface="Figtree" pitchFamily="2" charset="0"/>
              </a:defRPr>
            </a:lvl1pPr>
          </a:lstStyle>
          <a:p>
            <a:r>
              <a:rPr lang="cs-CZ" dirty="0"/>
              <a:t>+420 123 456 789</a:t>
            </a:r>
          </a:p>
          <a:p>
            <a:r>
              <a:rPr lang="cs-CZ" dirty="0"/>
              <a:t>jmeno.prijemeni@mzv.gov.cz</a:t>
            </a:r>
          </a:p>
        </p:txBody>
      </p:sp>
      <p:sp>
        <p:nvSpPr>
          <p:cNvPr id="22" name="Zástupný text 21">
            <a:extLst>
              <a:ext uri="{FF2B5EF4-FFF2-40B4-BE49-F238E27FC236}">
                <a16:creationId xmlns:a16="http://schemas.microsoft.com/office/drawing/2014/main" id="{DD1BAC34-BFE5-E20A-E79A-CA2E67628D5C}"/>
              </a:ext>
            </a:extLst>
          </p:cNvPr>
          <p:cNvSpPr>
            <a:spLocks noGrp="1"/>
          </p:cNvSpPr>
          <p:nvPr>
            <p:ph type="body" sz="quarter" idx="12" hasCustomPrompt="1"/>
          </p:nvPr>
        </p:nvSpPr>
        <p:spPr>
          <a:xfrm>
            <a:off x="655320" y="4869477"/>
            <a:ext cx="4476750" cy="365125"/>
          </a:xfrm>
          <a:prstGeom prst="rect">
            <a:avLst/>
          </a:prstGeom>
        </p:spPr>
        <p:txBody>
          <a:bodyPr anchor="b" anchorCtr="0">
            <a:noAutofit/>
          </a:bodyPr>
          <a:lstStyle>
            <a:lvl1pPr marL="0" indent="0">
              <a:buNone/>
              <a:defRPr sz="1800" b="1">
                <a:latin typeface="Figtree" pitchFamily="2" charset="0"/>
              </a:defRPr>
            </a:lvl1pPr>
          </a:lstStyle>
          <a:p>
            <a:pPr lvl="0"/>
            <a:r>
              <a:rPr lang="cs-CZ" dirty="0"/>
              <a:t>Jméno Příjmení</a:t>
            </a:r>
          </a:p>
        </p:txBody>
      </p:sp>
      <p:pic>
        <p:nvPicPr>
          <p:cNvPr id="7" name="Grafický objekt 6">
            <a:extLst>
              <a:ext uri="{FF2B5EF4-FFF2-40B4-BE49-F238E27FC236}">
                <a16:creationId xmlns:a16="http://schemas.microsoft.com/office/drawing/2014/main" id="{8A86548F-94A6-2A7B-34A3-8648E02A67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5320" y="611188"/>
            <a:ext cx="4807449" cy="526316"/>
          </a:xfrm>
          <a:prstGeom prst="rect">
            <a:avLst/>
          </a:prstGeom>
        </p:spPr>
      </p:pic>
    </p:spTree>
    <p:extLst>
      <p:ext uri="{BB962C8B-B14F-4D97-AF65-F5344CB8AC3E}">
        <p14:creationId xmlns:p14="http://schemas.microsoft.com/office/powerpoint/2010/main" val="251213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2A51C2-827D-6B5E-A04D-723A066945AA}"/>
              </a:ext>
            </a:extLst>
          </p:cNvPr>
          <p:cNvSpPr>
            <a:spLocks noGrp="1"/>
          </p:cNvSpPr>
          <p:nvPr>
            <p:ph type="ctrTitle" hasCustomPrompt="1"/>
          </p:nvPr>
        </p:nvSpPr>
        <p:spPr>
          <a:xfrm>
            <a:off x="655320" y="525433"/>
            <a:ext cx="7086600" cy="2387600"/>
          </a:xfrm>
          <a:prstGeom prst="rect">
            <a:avLst/>
          </a:prstGeom>
        </p:spPr>
        <p:txBody>
          <a:bodyPr anchor="b">
            <a:normAutofit/>
          </a:bodyPr>
          <a:lstStyle>
            <a:lvl1pPr algn="l">
              <a:defRPr sz="5000" b="1">
                <a:latin typeface="Figtree" pitchFamily="2" charset="0"/>
                <a:cs typeface="REM Bold" pitchFamily="2" charset="-18"/>
              </a:defRPr>
            </a:lvl1pPr>
          </a:lstStyle>
          <a:p>
            <a:r>
              <a:rPr lang="cs-CZ" dirty="0" err="1"/>
              <a:t>Coffee</a:t>
            </a:r>
            <a:r>
              <a:rPr lang="cs-CZ" dirty="0"/>
              <a:t> </a:t>
            </a:r>
            <a:r>
              <a:rPr lang="cs-CZ" dirty="0" err="1"/>
              <a:t>break</a:t>
            </a:r>
            <a:endParaRPr lang="cs-CZ" dirty="0"/>
          </a:p>
        </p:txBody>
      </p:sp>
      <p:sp>
        <p:nvSpPr>
          <p:cNvPr id="3" name="Podnadpis 2">
            <a:extLst>
              <a:ext uri="{FF2B5EF4-FFF2-40B4-BE49-F238E27FC236}">
                <a16:creationId xmlns:a16="http://schemas.microsoft.com/office/drawing/2014/main" id="{214AB736-DDA7-0E49-0C78-8CAE9B8E700B}"/>
              </a:ext>
            </a:extLst>
          </p:cNvPr>
          <p:cNvSpPr>
            <a:spLocks noGrp="1"/>
          </p:cNvSpPr>
          <p:nvPr>
            <p:ph type="subTitle" idx="1" hasCustomPrompt="1"/>
          </p:nvPr>
        </p:nvSpPr>
        <p:spPr>
          <a:xfrm>
            <a:off x="655320" y="3063875"/>
            <a:ext cx="7086600" cy="365125"/>
          </a:xfrm>
          <a:prstGeom prst="rect">
            <a:avLst/>
          </a:prstGeom>
        </p:spPr>
        <p:txBody>
          <a:bodyPr/>
          <a:lstStyle>
            <a:lvl1pPr marL="0" indent="0" algn="l">
              <a:buNone/>
              <a:defRPr sz="2400" b="0">
                <a:solidFill>
                  <a:schemeClr val="accent2"/>
                </a:solidFill>
                <a:latin typeface="Figtree" pitchFamily="2" charset="0"/>
                <a:cs typeface="REM"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Pokračujeme za 15 minut</a:t>
            </a:r>
          </a:p>
        </p:txBody>
      </p:sp>
      <p:pic>
        <p:nvPicPr>
          <p:cNvPr id="7" name="Grafický objekt 6">
            <a:extLst>
              <a:ext uri="{FF2B5EF4-FFF2-40B4-BE49-F238E27FC236}">
                <a16:creationId xmlns:a16="http://schemas.microsoft.com/office/drawing/2014/main" id="{8A86548F-94A6-2A7B-34A3-8648E02A67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5320" y="5628582"/>
            <a:ext cx="4807449" cy="526316"/>
          </a:xfrm>
          <a:prstGeom prst="rect">
            <a:avLst/>
          </a:prstGeom>
        </p:spPr>
      </p:pic>
      <p:pic>
        <p:nvPicPr>
          <p:cNvPr id="6" name="Grafický objekt 5">
            <a:extLst>
              <a:ext uri="{FF2B5EF4-FFF2-40B4-BE49-F238E27FC236}">
                <a16:creationId xmlns:a16="http://schemas.microsoft.com/office/drawing/2014/main" id="{0180D78C-2A03-C1DE-7974-8C42B465BED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99278" y="-764991"/>
            <a:ext cx="3992721" cy="7535812"/>
          </a:xfrm>
          <a:prstGeom prst="rect">
            <a:avLst/>
          </a:prstGeom>
        </p:spPr>
      </p:pic>
      <p:pic>
        <p:nvPicPr>
          <p:cNvPr id="9" name="Obrázek 8" descr="Obsah obrázku osoba, ruka, prst, černobílá&#10;&#10;Popis byl vytvořen automaticky">
            <a:extLst>
              <a:ext uri="{FF2B5EF4-FFF2-40B4-BE49-F238E27FC236}">
                <a16:creationId xmlns:a16="http://schemas.microsoft.com/office/drawing/2014/main" id="{4CFBF037-99FC-A36E-8CB8-550E0A023B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842400" y="0"/>
            <a:ext cx="5349600" cy="3587210"/>
          </a:xfrm>
          <a:prstGeom prst="rect">
            <a:avLst/>
          </a:prstGeom>
        </p:spPr>
      </p:pic>
    </p:spTree>
    <p:extLst>
      <p:ext uri="{BB962C8B-B14F-4D97-AF65-F5344CB8AC3E}">
        <p14:creationId xmlns:p14="http://schemas.microsoft.com/office/powerpoint/2010/main" val="308459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_text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6C21F6-5FB3-92F9-C2B7-BC3C0572E051}"/>
              </a:ext>
            </a:extLst>
          </p:cNvPr>
          <p:cNvSpPr>
            <a:spLocks noGrp="1"/>
          </p:cNvSpPr>
          <p:nvPr>
            <p:ph type="title" hasCustomPrompt="1"/>
          </p:nvPr>
        </p:nvSpPr>
        <p:spPr>
          <a:xfrm>
            <a:off x="467139" y="450574"/>
            <a:ext cx="10197548" cy="703401"/>
          </a:xfrm>
          <a:prstGeom prst="rect">
            <a:avLst/>
          </a:prstGeom>
        </p:spPr>
        <p:txBody>
          <a:bodyPr lIns="0" tIns="0" rIns="0" bIns="0" anchor="ctr" anchorCtr="0">
            <a:normAutofit/>
          </a:bodyPr>
          <a:lstStyle>
            <a:lvl1pPr>
              <a:defRPr sz="3600" b="1">
                <a:latin typeface="Figtree" pitchFamily="2" charset="0"/>
              </a:defRPr>
            </a:lvl1pPr>
          </a:lstStyle>
          <a:p>
            <a:r>
              <a:rPr lang="cs-CZ" dirty="0"/>
              <a:t>Text a graf</a:t>
            </a:r>
          </a:p>
        </p:txBody>
      </p:sp>
      <p:sp>
        <p:nvSpPr>
          <p:cNvPr id="3" name="Zástupný obsah 2">
            <a:extLst>
              <a:ext uri="{FF2B5EF4-FFF2-40B4-BE49-F238E27FC236}">
                <a16:creationId xmlns:a16="http://schemas.microsoft.com/office/drawing/2014/main" id="{90976F1D-0943-F31B-E81F-4288F24FCC0A}"/>
              </a:ext>
            </a:extLst>
          </p:cNvPr>
          <p:cNvSpPr>
            <a:spLocks noGrp="1"/>
          </p:cNvSpPr>
          <p:nvPr>
            <p:ph idx="1"/>
          </p:nvPr>
        </p:nvSpPr>
        <p:spPr>
          <a:xfrm>
            <a:off x="467139" y="1348547"/>
            <a:ext cx="3569284" cy="4495662"/>
          </a:xfrm>
          <a:prstGeom prst="rect">
            <a:avLst/>
          </a:prstGeom>
        </p:spPr>
        <p:txBody>
          <a:bodyPr lIns="0"/>
          <a:lstStyle>
            <a:lvl1pPr>
              <a:buClr>
                <a:schemeClr val="accent2"/>
              </a:buClr>
              <a:defRPr sz="2000">
                <a:latin typeface="Figtree" pitchFamily="2" charset="0"/>
              </a:defRPr>
            </a:lvl1pPr>
            <a:lvl2pPr>
              <a:buClr>
                <a:schemeClr val="accent2"/>
              </a:buClr>
              <a:defRPr sz="1600">
                <a:latin typeface="Figtree" pitchFamily="2" charset="0"/>
              </a:defRPr>
            </a:lvl2pPr>
            <a:lvl3pPr>
              <a:buClr>
                <a:schemeClr val="accent2"/>
              </a:buClr>
              <a:defRPr sz="1400">
                <a:latin typeface="Figtree" pitchFamily="2" charset="0"/>
              </a:defRPr>
            </a:lvl3pPr>
            <a:lvl4pPr>
              <a:defRPr sz="1600">
                <a:latin typeface="Figtree" pitchFamily="2" charset="0"/>
              </a:defRPr>
            </a:lvl4pPr>
            <a:lvl5pPr>
              <a:defRPr sz="1600">
                <a:latin typeface="Figtree" pitchFamily="2" charset="0"/>
              </a:defRPr>
            </a:lvl5pPr>
          </a:lstStyle>
          <a:p>
            <a:pPr lvl="0"/>
            <a:r>
              <a:rPr lang="cs-CZ" dirty="0"/>
              <a:t>Po kliknutí můžete upravovat styly textu v předloze.</a:t>
            </a:r>
          </a:p>
          <a:p>
            <a:pPr lvl="1"/>
            <a:r>
              <a:rPr lang="cs-CZ" dirty="0"/>
              <a:t>Druhá úroveň</a:t>
            </a:r>
          </a:p>
          <a:p>
            <a:pPr lvl="2"/>
            <a:r>
              <a:rPr lang="cs-CZ" dirty="0"/>
              <a:t>Třetí úroveň</a:t>
            </a:r>
          </a:p>
        </p:txBody>
      </p:sp>
      <p:pic>
        <p:nvPicPr>
          <p:cNvPr id="8" name="Grafický objekt 7">
            <a:extLst>
              <a:ext uri="{FF2B5EF4-FFF2-40B4-BE49-F238E27FC236}">
                <a16:creationId xmlns:a16="http://schemas.microsoft.com/office/drawing/2014/main" id="{A1C9EF65-DA6F-1529-BD87-9E85FBE012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59556" y="0"/>
            <a:ext cx="984250" cy="6858000"/>
          </a:xfrm>
          <a:prstGeom prst="rect">
            <a:avLst/>
          </a:prstGeom>
        </p:spPr>
      </p:pic>
      <p:sp>
        <p:nvSpPr>
          <p:cNvPr id="10" name="Zástupný objekt grafu 6">
            <a:extLst>
              <a:ext uri="{FF2B5EF4-FFF2-40B4-BE49-F238E27FC236}">
                <a16:creationId xmlns:a16="http://schemas.microsoft.com/office/drawing/2014/main" id="{06DD0ACD-531E-9AD4-FF56-E22C3ACBD007}"/>
              </a:ext>
            </a:extLst>
          </p:cNvPr>
          <p:cNvSpPr>
            <a:spLocks noGrp="1"/>
          </p:cNvSpPr>
          <p:nvPr>
            <p:ph type="chart" sz="quarter" idx="14"/>
          </p:nvPr>
        </p:nvSpPr>
        <p:spPr>
          <a:xfrm>
            <a:off x="4330700" y="1347788"/>
            <a:ext cx="6334125" cy="4495800"/>
          </a:xfrm>
        </p:spPr>
        <p:txBody>
          <a:bodyPr/>
          <a:lstStyle/>
          <a:p>
            <a:endParaRPr lang="cs-CZ"/>
          </a:p>
        </p:txBody>
      </p:sp>
      <p:sp>
        <p:nvSpPr>
          <p:cNvPr id="11" name="Zástupný symbol pro číslo snímku 5">
            <a:extLst>
              <a:ext uri="{FF2B5EF4-FFF2-40B4-BE49-F238E27FC236}">
                <a16:creationId xmlns:a16="http://schemas.microsoft.com/office/drawing/2014/main" id="{93867678-A07E-5FB6-9059-92506FF9FFA3}"/>
              </a:ext>
            </a:extLst>
          </p:cNvPr>
          <p:cNvSpPr>
            <a:spLocks noGrp="1"/>
          </p:cNvSpPr>
          <p:nvPr>
            <p:ph type="sldNum" sz="quarter" idx="12"/>
          </p:nvPr>
        </p:nvSpPr>
        <p:spPr>
          <a:xfrm>
            <a:off x="7921487" y="6163903"/>
            <a:ext cx="2743200" cy="365125"/>
          </a:xfrm>
          <a:prstGeom prst="rect">
            <a:avLst/>
          </a:prstGeom>
        </p:spPr>
        <p:txBody>
          <a:bodyPr/>
          <a:lstStyle>
            <a:lvl1pPr>
              <a:defRPr sz="1100" b="0">
                <a:solidFill>
                  <a:schemeClr val="accent1"/>
                </a:solidFill>
                <a:latin typeface="Figtree" pitchFamily="2" charset="0"/>
              </a:defRPr>
            </a:lvl1pPr>
          </a:lstStyle>
          <a:p>
            <a:r>
              <a:rPr lang="cs-CZ" dirty="0"/>
              <a:t>slide </a:t>
            </a:r>
            <a:fld id="{E81B0134-131A-4CFD-A217-8A5CFB24891B}" type="slidenum">
              <a:rPr lang="cs-CZ" smtClean="0"/>
              <a:pPr/>
              <a:t>‹#›</a:t>
            </a:fld>
            <a:endParaRPr lang="cs-CZ" dirty="0"/>
          </a:p>
        </p:txBody>
      </p:sp>
      <p:pic>
        <p:nvPicPr>
          <p:cNvPr id="12" name="Grafický objekt 11">
            <a:extLst>
              <a:ext uri="{FF2B5EF4-FFF2-40B4-BE49-F238E27FC236}">
                <a16:creationId xmlns:a16="http://schemas.microsoft.com/office/drawing/2014/main" id="{2A8957E6-A190-1D60-9D42-7767499035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7139" y="6136916"/>
            <a:ext cx="1352550" cy="419100"/>
          </a:xfrm>
          <a:prstGeom prst="rect">
            <a:avLst/>
          </a:prstGeom>
        </p:spPr>
      </p:pic>
    </p:spTree>
    <p:extLst>
      <p:ext uri="{BB962C8B-B14F-4D97-AF65-F5344CB8AC3E}">
        <p14:creationId xmlns:p14="http://schemas.microsoft.com/office/powerpoint/2010/main" val="1813271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lide_graf popis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6C21F6-5FB3-92F9-C2B7-BC3C0572E051}"/>
              </a:ext>
            </a:extLst>
          </p:cNvPr>
          <p:cNvSpPr>
            <a:spLocks noGrp="1"/>
          </p:cNvSpPr>
          <p:nvPr>
            <p:ph type="title" hasCustomPrompt="1"/>
          </p:nvPr>
        </p:nvSpPr>
        <p:spPr>
          <a:xfrm>
            <a:off x="467139" y="450574"/>
            <a:ext cx="10197548" cy="703401"/>
          </a:xfrm>
          <a:prstGeom prst="rect">
            <a:avLst/>
          </a:prstGeom>
        </p:spPr>
        <p:txBody>
          <a:bodyPr lIns="0" tIns="0" rIns="0" bIns="0" anchor="ctr" anchorCtr="0">
            <a:normAutofit/>
          </a:bodyPr>
          <a:lstStyle>
            <a:lvl1pPr>
              <a:defRPr sz="3600" b="1">
                <a:latin typeface="Figtree" pitchFamily="2" charset="0"/>
              </a:defRPr>
            </a:lvl1pPr>
          </a:lstStyle>
          <a:p>
            <a:r>
              <a:rPr lang="cs-CZ" dirty="0"/>
              <a:t>Graf(y) s popiskem</a:t>
            </a:r>
          </a:p>
        </p:txBody>
      </p:sp>
      <p:pic>
        <p:nvPicPr>
          <p:cNvPr id="8" name="Grafický objekt 7">
            <a:extLst>
              <a:ext uri="{FF2B5EF4-FFF2-40B4-BE49-F238E27FC236}">
                <a16:creationId xmlns:a16="http://schemas.microsoft.com/office/drawing/2014/main" id="{A1C9EF65-DA6F-1529-BD87-9E85FBE012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59556" y="0"/>
            <a:ext cx="984250" cy="6858000"/>
          </a:xfrm>
          <a:prstGeom prst="rect">
            <a:avLst/>
          </a:prstGeom>
        </p:spPr>
      </p:pic>
      <p:sp>
        <p:nvSpPr>
          <p:cNvPr id="10" name="Zástupný objekt grafu 6">
            <a:extLst>
              <a:ext uri="{FF2B5EF4-FFF2-40B4-BE49-F238E27FC236}">
                <a16:creationId xmlns:a16="http://schemas.microsoft.com/office/drawing/2014/main" id="{06DD0ACD-531E-9AD4-FF56-E22C3ACBD007}"/>
              </a:ext>
            </a:extLst>
          </p:cNvPr>
          <p:cNvSpPr>
            <a:spLocks noGrp="1"/>
          </p:cNvSpPr>
          <p:nvPr>
            <p:ph type="chart" sz="quarter" idx="14"/>
          </p:nvPr>
        </p:nvSpPr>
        <p:spPr>
          <a:xfrm>
            <a:off x="467140" y="1347788"/>
            <a:ext cx="4935440" cy="3871912"/>
          </a:xfrm>
        </p:spPr>
        <p:txBody>
          <a:bodyPr/>
          <a:lstStyle/>
          <a:p>
            <a:endParaRPr lang="cs-CZ" dirty="0"/>
          </a:p>
        </p:txBody>
      </p:sp>
      <p:sp>
        <p:nvSpPr>
          <p:cNvPr id="4" name="Zástupný objekt grafu 6">
            <a:extLst>
              <a:ext uri="{FF2B5EF4-FFF2-40B4-BE49-F238E27FC236}">
                <a16:creationId xmlns:a16="http://schemas.microsoft.com/office/drawing/2014/main" id="{B779E1E5-4331-2CB6-6799-199745D9056C}"/>
              </a:ext>
            </a:extLst>
          </p:cNvPr>
          <p:cNvSpPr>
            <a:spLocks noGrp="1"/>
          </p:cNvSpPr>
          <p:nvPr>
            <p:ph type="chart" sz="quarter" idx="15"/>
          </p:nvPr>
        </p:nvSpPr>
        <p:spPr>
          <a:xfrm>
            <a:off x="5729247" y="1347788"/>
            <a:ext cx="4935440" cy="3780472"/>
          </a:xfrm>
        </p:spPr>
        <p:txBody>
          <a:bodyPr/>
          <a:lstStyle/>
          <a:p>
            <a:endParaRPr lang="cs-CZ"/>
          </a:p>
        </p:txBody>
      </p:sp>
      <p:sp>
        <p:nvSpPr>
          <p:cNvPr id="7" name="Zástupný text 6">
            <a:extLst>
              <a:ext uri="{FF2B5EF4-FFF2-40B4-BE49-F238E27FC236}">
                <a16:creationId xmlns:a16="http://schemas.microsoft.com/office/drawing/2014/main" id="{2075F62C-024E-DD1E-C489-3E256678D7DE}"/>
              </a:ext>
            </a:extLst>
          </p:cNvPr>
          <p:cNvSpPr>
            <a:spLocks noGrp="1"/>
          </p:cNvSpPr>
          <p:nvPr>
            <p:ph type="body" sz="quarter" idx="16" hasCustomPrompt="1"/>
          </p:nvPr>
        </p:nvSpPr>
        <p:spPr>
          <a:xfrm>
            <a:off x="466725" y="5371423"/>
            <a:ext cx="4935538" cy="373740"/>
          </a:xfrm>
        </p:spPr>
        <p:txBody>
          <a:bodyPr>
            <a:noAutofit/>
          </a:bodyPr>
          <a:lstStyle>
            <a:lvl1pPr marL="0" indent="0">
              <a:buNone/>
              <a:defRPr sz="1400">
                <a:latin typeface="Figtree" pitchFamily="2" charset="0"/>
              </a:defRPr>
            </a:lvl1pPr>
            <a:lvl2pPr marL="457200" indent="0">
              <a:buNone/>
              <a:defRPr sz="1600">
                <a:latin typeface="Figtree" pitchFamily="2" charset="0"/>
              </a:defRPr>
            </a:lvl2pPr>
            <a:lvl3pPr marL="914400" indent="0">
              <a:buNone/>
              <a:defRPr sz="1600">
                <a:latin typeface="Figtree" pitchFamily="2" charset="0"/>
              </a:defRPr>
            </a:lvl3pPr>
            <a:lvl4pPr marL="1371600" indent="0">
              <a:buNone/>
              <a:defRPr sz="1600">
                <a:latin typeface="Figtree" pitchFamily="2" charset="0"/>
              </a:defRPr>
            </a:lvl4pPr>
            <a:lvl5pPr marL="1828800" indent="0">
              <a:buNone/>
              <a:defRPr sz="1600">
                <a:latin typeface="Figtree" pitchFamily="2" charset="0"/>
              </a:defRPr>
            </a:lvl5pPr>
          </a:lstStyle>
          <a:p>
            <a:pPr lvl="0"/>
            <a:r>
              <a:rPr lang="cs-CZ" dirty="0"/>
              <a:t>Popisek grafu 1</a:t>
            </a:r>
          </a:p>
        </p:txBody>
      </p:sp>
      <p:sp>
        <p:nvSpPr>
          <p:cNvPr id="11" name="Zástupný text 6">
            <a:extLst>
              <a:ext uri="{FF2B5EF4-FFF2-40B4-BE49-F238E27FC236}">
                <a16:creationId xmlns:a16="http://schemas.microsoft.com/office/drawing/2014/main" id="{D7478DE6-F434-19D3-1848-FE6910050189}"/>
              </a:ext>
            </a:extLst>
          </p:cNvPr>
          <p:cNvSpPr>
            <a:spLocks noGrp="1"/>
          </p:cNvSpPr>
          <p:nvPr>
            <p:ph type="body" sz="quarter" idx="17" hasCustomPrompt="1"/>
          </p:nvPr>
        </p:nvSpPr>
        <p:spPr>
          <a:xfrm>
            <a:off x="5729247" y="5371423"/>
            <a:ext cx="4935538" cy="373740"/>
          </a:xfrm>
        </p:spPr>
        <p:txBody>
          <a:bodyPr>
            <a:noAutofit/>
          </a:bodyPr>
          <a:lstStyle>
            <a:lvl1pPr marL="0" indent="0">
              <a:buNone/>
              <a:defRPr sz="1400">
                <a:latin typeface="Figtree" pitchFamily="2" charset="0"/>
              </a:defRPr>
            </a:lvl1pPr>
            <a:lvl2pPr marL="457200" indent="0">
              <a:buNone/>
              <a:defRPr sz="1600">
                <a:latin typeface="Figtree" pitchFamily="2" charset="0"/>
              </a:defRPr>
            </a:lvl2pPr>
            <a:lvl3pPr marL="914400" indent="0">
              <a:buNone/>
              <a:defRPr sz="1600">
                <a:latin typeface="Figtree" pitchFamily="2" charset="0"/>
              </a:defRPr>
            </a:lvl3pPr>
            <a:lvl4pPr marL="1371600" indent="0">
              <a:buNone/>
              <a:defRPr sz="1600">
                <a:latin typeface="Figtree" pitchFamily="2" charset="0"/>
              </a:defRPr>
            </a:lvl4pPr>
            <a:lvl5pPr marL="1828800" indent="0">
              <a:buNone/>
              <a:defRPr sz="1600">
                <a:latin typeface="Figtree" pitchFamily="2" charset="0"/>
              </a:defRPr>
            </a:lvl5pPr>
          </a:lstStyle>
          <a:p>
            <a:pPr lvl="0"/>
            <a:r>
              <a:rPr lang="cs-CZ" dirty="0"/>
              <a:t>Popisek grafu 2</a:t>
            </a:r>
          </a:p>
        </p:txBody>
      </p:sp>
      <p:sp>
        <p:nvSpPr>
          <p:cNvPr id="12" name="Zástupný symbol pro číslo snímku 5">
            <a:extLst>
              <a:ext uri="{FF2B5EF4-FFF2-40B4-BE49-F238E27FC236}">
                <a16:creationId xmlns:a16="http://schemas.microsoft.com/office/drawing/2014/main" id="{F3F584E9-6505-F2B8-B948-A0E637C3546B}"/>
              </a:ext>
            </a:extLst>
          </p:cNvPr>
          <p:cNvSpPr>
            <a:spLocks noGrp="1"/>
          </p:cNvSpPr>
          <p:nvPr>
            <p:ph type="sldNum" sz="quarter" idx="12"/>
          </p:nvPr>
        </p:nvSpPr>
        <p:spPr>
          <a:xfrm>
            <a:off x="7921487" y="6163903"/>
            <a:ext cx="2743200" cy="365125"/>
          </a:xfrm>
          <a:prstGeom prst="rect">
            <a:avLst/>
          </a:prstGeom>
        </p:spPr>
        <p:txBody>
          <a:bodyPr/>
          <a:lstStyle>
            <a:lvl1pPr>
              <a:defRPr sz="1100" b="0">
                <a:solidFill>
                  <a:schemeClr val="accent1"/>
                </a:solidFill>
                <a:latin typeface="Figtree" pitchFamily="2" charset="0"/>
              </a:defRPr>
            </a:lvl1pPr>
          </a:lstStyle>
          <a:p>
            <a:r>
              <a:rPr lang="cs-CZ" dirty="0"/>
              <a:t>slide </a:t>
            </a:r>
            <a:fld id="{E81B0134-131A-4CFD-A217-8A5CFB24891B}" type="slidenum">
              <a:rPr lang="cs-CZ" smtClean="0"/>
              <a:pPr/>
              <a:t>‹#›</a:t>
            </a:fld>
            <a:endParaRPr lang="cs-CZ" dirty="0"/>
          </a:p>
        </p:txBody>
      </p:sp>
      <p:pic>
        <p:nvPicPr>
          <p:cNvPr id="13" name="Grafický objekt 12">
            <a:extLst>
              <a:ext uri="{FF2B5EF4-FFF2-40B4-BE49-F238E27FC236}">
                <a16:creationId xmlns:a16="http://schemas.microsoft.com/office/drawing/2014/main" id="{A18955F7-790D-B7CD-F5F0-6FDFB0BB3C1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7139" y="6136916"/>
            <a:ext cx="1352550" cy="419100"/>
          </a:xfrm>
          <a:prstGeom prst="rect">
            <a:avLst/>
          </a:prstGeom>
        </p:spPr>
      </p:pic>
    </p:spTree>
    <p:extLst>
      <p:ext uri="{BB962C8B-B14F-4D97-AF65-F5344CB8AC3E}">
        <p14:creationId xmlns:p14="http://schemas.microsoft.com/office/powerpoint/2010/main" val="118938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lide_text infografi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6C21F6-5FB3-92F9-C2B7-BC3C0572E051}"/>
              </a:ext>
            </a:extLst>
          </p:cNvPr>
          <p:cNvSpPr>
            <a:spLocks noGrp="1"/>
          </p:cNvSpPr>
          <p:nvPr>
            <p:ph type="title" hasCustomPrompt="1"/>
          </p:nvPr>
        </p:nvSpPr>
        <p:spPr>
          <a:xfrm>
            <a:off x="467139" y="450574"/>
            <a:ext cx="10197548" cy="703401"/>
          </a:xfrm>
          <a:prstGeom prst="rect">
            <a:avLst/>
          </a:prstGeom>
        </p:spPr>
        <p:txBody>
          <a:bodyPr lIns="0" tIns="0" rIns="0" bIns="0" anchor="ctr" anchorCtr="0">
            <a:normAutofit/>
          </a:bodyPr>
          <a:lstStyle>
            <a:lvl1pPr>
              <a:defRPr sz="3600" b="1">
                <a:latin typeface="Figtree" pitchFamily="2" charset="0"/>
              </a:defRPr>
            </a:lvl1pPr>
          </a:lstStyle>
          <a:p>
            <a:r>
              <a:rPr lang="cs-CZ" dirty="0"/>
              <a:t>Infografika</a:t>
            </a:r>
          </a:p>
        </p:txBody>
      </p:sp>
      <p:sp>
        <p:nvSpPr>
          <p:cNvPr id="3" name="Zástupný obsah 2">
            <a:extLst>
              <a:ext uri="{FF2B5EF4-FFF2-40B4-BE49-F238E27FC236}">
                <a16:creationId xmlns:a16="http://schemas.microsoft.com/office/drawing/2014/main" id="{90976F1D-0943-F31B-E81F-4288F24FCC0A}"/>
              </a:ext>
            </a:extLst>
          </p:cNvPr>
          <p:cNvSpPr>
            <a:spLocks noGrp="1"/>
          </p:cNvSpPr>
          <p:nvPr>
            <p:ph idx="1"/>
          </p:nvPr>
        </p:nvSpPr>
        <p:spPr>
          <a:xfrm>
            <a:off x="467139" y="1348547"/>
            <a:ext cx="3569284" cy="4495662"/>
          </a:xfrm>
          <a:prstGeom prst="rect">
            <a:avLst/>
          </a:prstGeom>
        </p:spPr>
        <p:txBody>
          <a:bodyPr lIns="0"/>
          <a:lstStyle>
            <a:lvl1pPr>
              <a:buClr>
                <a:schemeClr val="accent2"/>
              </a:buClr>
              <a:defRPr sz="2000">
                <a:latin typeface="Figtree" pitchFamily="2" charset="0"/>
              </a:defRPr>
            </a:lvl1pPr>
            <a:lvl2pPr>
              <a:buClr>
                <a:schemeClr val="accent2"/>
              </a:buClr>
              <a:defRPr sz="1600">
                <a:latin typeface="Figtree" pitchFamily="2" charset="0"/>
              </a:defRPr>
            </a:lvl2pPr>
            <a:lvl3pPr>
              <a:buClr>
                <a:schemeClr val="accent2"/>
              </a:buClr>
              <a:defRPr sz="1400">
                <a:latin typeface="Figtree" pitchFamily="2" charset="0"/>
              </a:defRPr>
            </a:lvl3pPr>
            <a:lvl4pPr>
              <a:defRPr sz="1600">
                <a:latin typeface="Figtree" pitchFamily="2" charset="0"/>
              </a:defRPr>
            </a:lvl4pPr>
            <a:lvl5pPr>
              <a:defRPr sz="1600">
                <a:latin typeface="Figtree" pitchFamily="2" charset="0"/>
              </a:defRPr>
            </a:lvl5pPr>
          </a:lstStyle>
          <a:p>
            <a:pPr lvl="0"/>
            <a:r>
              <a:rPr lang="cs-CZ" dirty="0"/>
              <a:t>Po kliknutí můžete upravovat styly textu v předloze.</a:t>
            </a:r>
          </a:p>
          <a:p>
            <a:pPr lvl="1"/>
            <a:r>
              <a:rPr lang="cs-CZ" dirty="0"/>
              <a:t>Druhá úroveň</a:t>
            </a:r>
          </a:p>
          <a:p>
            <a:pPr lvl="2"/>
            <a:r>
              <a:rPr lang="cs-CZ" dirty="0"/>
              <a:t>Třetí úroveň</a:t>
            </a:r>
          </a:p>
        </p:txBody>
      </p:sp>
      <p:pic>
        <p:nvPicPr>
          <p:cNvPr id="8" name="Grafický objekt 7">
            <a:extLst>
              <a:ext uri="{FF2B5EF4-FFF2-40B4-BE49-F238E27FC236}">
                <a16:creationId xmlns:a16="http://schemas.microsoft.com/office/drawing/2014/main" id="{A1C9EF65-DA6F-1529-BD87-9E85FBE012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59556" y="0"/>
            <a:ext cx="984250" cy="6858000"/>
          </a:xfrm>
          <a:prstGeom prst="rect">
            <a:avLst/>
          </a:prstGeom>
        </p:spPr>
      </p:pic>
      <p:sp>
        <p:nvSpPr>
          <p:cNvPr id="4" name="Zástupný symbol pro číslo snímku 5">
            <a:extLst>
              <a:ext uri="{FF2B5EF4-FFF2-40B4-BE49-F238E27FC236}">
                <a16:creationId xmlns:a16="http://schemas.microsoft.com/office/drawing/2014/main" id="{A8EE4D23-80FF-063A-C45F-1B66887EDEE3}"/>
              </a:ext>
            </a:extLst>
          </p:cNvPr>
          <p:cNvSpPr>
            <a:spLocks noGrp="1"/>
          </p:cNvSpPr>
          <p:nvPr>
            <p:ph type="sldNum" sz="quarter" idx="12"/>
          </p:nvPr>
        </p:nvSpPr>
        <p:spPr>
          <a:xfrm>
            <a:off x="7921487" y="6163903"/>
            <a:ext cx="2743200" cy="365125"/>
          </a:xfrm>
          <a:prstGeom prst="rect">
            <a:avLst/>
          </a:prstGeom>
        </p:spPr>
        <p:txBody>
          <a:bodyPr/>
          <a:lstStyle>
            <a:lvl1pPr>
              <a:defRPr sz="1100" b="0">
                <a:solidFill>
                  <a:schemeClr val="accent1"/>
                </a:solidFill>
                <a:latin typeface="Figtree" pitchFamily="2" charset="0"/>
              </a:defRPr>
            </a:lvl1pPr>
          </a:lstStyle>
          <a:p>
            <a:r>
              <a:rPr lang="cs-CZ" dirty="0"/>
              <a:t>slide </a:t>
            </a:r>
            <a:fld id="{E81B0134-131A-4CFD-A217-8A5CFB24891B}" type="slidenum">
              <a:rPr lang="cs-CZ" smtClean="0"/>
              <a:pPr/>
              <a:t>‹#›</a:t>
            </a:fld>
            <a:endParaRPr lang="cs-CZ" dirty="0"/>
          </a:p>
        </p:txBody>
      </p:sp>
      <p:pic>
        <p:nvPicPr>
          <p:cNvPr id="5" name="Grafický objekt 4">
            <a:extLst>
              <a:ext uri="{FF2B5EF4-FFF2-40B4-BE49-F238E27FC236}">
                <a16:creationId xmlns:a16="http://schemas.microsoft.com/office/drawing/2014/main" id="{1D6F1400-7004-8E9B-2E09-BF5F18B938A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7139" y="6136916"/>
            <a:ext cx="1352550" cy="419100"/>
          </a:xfrm>
          <a:prstGeom prst="rect">
            <a:avLst/>
          </a:prstGeom>
        </p:spPr>
      </p:pic>
    </p:spTree>
    <p:extLst>
      <p:ext uri="{BB962C8B-B14F-4D97-AF65-F5344CB8AC3E}">
        <p14:creationId xmlns:p14="http://schemas.microsoft.com/office/powerpoint/2010/main" val="2052853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ávěrečný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2A51C2-827D-6B5E-A04D-723A066945AA}"/>
              </a:ext>
            </a:extLst>
          </p:cNvPr>
          <p:cNvSpPr>
            <a:spLocks noGrp="1"/>
          </p:cNvSpPr>
          <p:nvPr>
            <p:ph type="ctrTitle" hasCustomPrompt="1"/>
          </p:nvPr>
        </p:nvSpPr>
        <p:spPr>
          <a:xfrm>
            <a:off x="655320" y="1229418"/>
            <a:ext cx="7086600" cy="2387600"/>
          </a:xfrm>
          <a:prstGeom prst="rect">
            <a:avLst/>
          </a:prstGeom>
        </p:spPr>
        <p:txBody>
          <a:bodyPr anchor="b">
            <a:normAutofit/>
          </a:bodyPr>
          <a:lstStyle>
            <a:lvl1pPr algn="l">
              <a:defRPr sz="5000" b="1">
                <a:latin typeface="Figtree" pitchFamily="2" charset="0"/>
                <a:cs typeface="REM Bold" pitchFamily="2" charset="-18"/>
              </a:defRPr>
            </a:lvl1pPr>
          </a:lstStyle>
          <a:p>
            <a:r>
              <a:rPr lang="cs-CZ" dirty="0"/>
              <a:t>Prostor pro</a:t>
            </a:r>
            <a:br>
              <a:rPr lang="cs-CZ" dirty="0"/>
            </a:br>
            <a:r>
              <a:rPr lang="cs-CZ" dirty="0"/>
              <a:t>vaše dotazy</a:t>
            </a:r>
          </a:p>
        </p:txBody>
      </p:sp>
      <p:sp>
        <p:nvSpPr>
          <p:cNvPr id="3" name="Podnadpis 2">
            <a:extLst>
              <a:ext uri="{FF2B5EF4-FFF2-40B4-BE49-F238E27FC236}">
                <a16:creationId xmlns:a16="http://schemas.microsoft.com/office/drawing/2014/main" id="{214AB736-DDA7-0E49-0C78-8CAE9B8E700B}"/>
              </a:ext>
            </a:extLst>
          </p:cNvPr>
          <p:cNvSpPr>
            <a:spLocks noGrp="1"/>
          </p:cNvSpPr>
          <p:nvPr>
            <p:ph type="subTitle" idx="1" hasCustomPrompt="1"/>
          </p:nvPr>
        </p:nvSpPr>
        <p:spPr>
          <a:xfrm>
            <a:off x="655320" y="3767860"/>
            <a:ext cx="7086600" cy="365125"/>
          </a:xfrm>
          <a:prstGeom prst="rect">
            <a:avLst/>
          </a:prstGeom>
        </p:spPr>
        <p:txBody>
          <a:bodyPr/>
          <a:lstStyle>
            <a:lvl1pPr marL="0" indent="0" algn="l">
              <a:buNone/>
              <a:defRPr sz="2400" b="0">
                <a:solidFill>
                  <a:schemeClr val="accent2"/>
                </a:solidFill>
                <a:latin typeface="Figtree" pitchFamily="2" charset="0"/>
                <a:cs typeface="REM"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Děkujeme za pozornost!</a:t>
            </a:r>
          </a:p>
        </p:txBody>
      </p:sp>
      <p:sp>
        <p:nvSpPr>
          <p:cNvPr id="20" name="Zástupný text 19">
            <a:extLst>
              <a:ext uri="{FF2B5EF4-FFF2-40B4-BE49-F238E27FC236}">
                <a16:creationId xmlns:a16="http://schemas.microsoft.com/office/drawing/2014/main" id="{A0AC5652-CC53-9F8A-90F2-D48D9853B2E9}"/>
              </a:ext>
            </a:extLst>
          </p:cNvPr>
          <p:cNvSpPr>
            <a:spLocks noGrp="1"/>
          </p:cNvSpPr>
          <p:nvPr>
            <p:ph type="body" sz="quarter" idx="11" hasCustomPrompt="1"/>
          </p:nvPr>
        </p:nvSpPr>
        <p:spPr>
          <a:xfrm>
            <a:off x="655320" y="5335408"/>
            <a:ext cx="4476750" cy="524372"/>
          </a:xfrm>
          <a:prstGeom prst="rect">
            <a:avLst/>
          </a:prstGeom>
        </p:spPr>
        <p:txBody>
          <a:bodyPr>
            <a:normAutofit/>
          </a:bodyPr>
          <a:lstStyle>
            <a:lvl1pPr marL="0" indent="0">
              <a:spcBef>
                <a:spcPts val="200"/>
              </a:spcBef>
              <a:buNone/>
              <a:defRPr sz="1600">
                <a:latin typeface="Figtree" pitchFamily="2" charset="0"/>
              </a:defRPr>
            </a:lvl1pPr>
          </a:lstStyle>
          <a:p>
            <a:r>
              <a:rPr lang="cs-CZ" dirty="0"/>
              <a:t>+420 123 456 789</a:t>
            </a:r>
          </a:p>
          <a:p>
            <a:r>
              <a:rPr lang="cs-CZ" dirty="0"/>
              <a:t>jmeno.prijemeni@mzv.gov.cz</a:t>
            </a:r>
          </a:p>
        </p:txBody>
      </p:sp>
      <p:sp>
        <p:nvSpPr>
          <p:cNvPr id="22" name="Zástupný text 21">
            <a:extLst>
              <a:ext uri="{FF2B5EF4-FFF2-40B4-BE49-F238E27FC236}">
                <a16:creationId xmlns:a16="http://schemas.microsoft.com/office/drawing/2014/main" id="{DD1BAC34-BFE5-E20A-E79A-CA2E67628D5C}"/>
              </a:ext>
            </a:extLst>
          </p:cNvPr>
          <p:cNvSpPr>
            <a:spLocks noGrp="1"/>
          </p:cNvSpPr>
          <p:nvPr>
            <p:ph type="body" sz="quarter" idx="12" hasCustomPrompt="1"/>
          </p:nvPr>
        </p:nvSpPr>
        <p:spPr>
          <a:xfrm>
            <a:off x="655320" y="4869477"/>
            <a:ext cx="4476750" cy="365125"/>
          </a:xfrm>
          <a:prstGeom prst="rect">
            <a:avLst/>
          </a:prstGeom>
        </p:spPr>
        <p:txBody>
          <a:bodyPr anchor="b" anchorCtr="0">
            <a:noAutofit/>
          </a:bodyPr>
          <a:lstStyle>
            <a:lvl1pPr marL="0" indent="0">
              <a:buNone/>
              <a:defRPr sz="1800" b="1">
                <a:latin typeface="Figtree" pitchFamily="2" charset="0"/>
              </a:defRPr>
            </a:lvl1pPr>
          </a:lstStyle>
          <a:p>
            <a:pPr lvl="0"/>
            <a:r>
              <a:rPr lang="cs-CZ" dirty="0"/>
              <a:t>Jméno Příjmení</a:t>
            </a:r>
          </a:p>
        </p:txBody>
      </p:sp>
      <p:pic>
        <p:nvPicPr>
          <p:cNvPr id="7" name="Grafický objekt 6">
            <a:extLst>
              <a:ext uri="{FF2B5EF4-FFF2-40B4-BE49-F238E27FC236}">
                <a16:creationId xmlns:a16="http://schemas.microsoft.com/office/drawing/2014/main" id="{8A86548F-94A6-2A7B-34A3-8648E02A67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5320" y="611188"/>
            <a:ext cx="4807449" cy="526316"/>
          </a:xfrm>
          <a:prstGeom prst="rect">
            <a:avLst/>
          </a:prstGeom>
        </p:spPr>
      </p:pic>
      <p:pic>
        <p:nvPicPr>
          <p:cNvPr id="4" name="Grafický objekt 3">
            <a:extLst>
              <a:ext uri="{FF2B5EF4-FFF2-40B4-BE49-F238E27FC236}">
                <a16:creationId xmlns:a16="http://schemas.microsoft.com/office/drawing/2014/main" id="{3B15FB88-EB17-F638-3AC8-0C756B90D12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99278" y="-764991"/>
            <a:ext cx="3992721" cy="7535812"/>
          </a:xfrm>
          <a:prstGeom prst="rect">
            <a:avLst/>
          </a:prstGeom>
        </p:spPr>
      </p:pic>
      <p:pic>
        <p:nvPicPr>
          <p:cNvPr id="5" name="Obrázek 4" descr="Obsah obrázku osoba, ruka, prst, černobílá&#10;&#10;Popis byl vytvořen automaticky">
            <a:extLst>
              <a:ext uri="{FF2B5EF4-FFF2-40B4-BE49-F238E27FC236}">
                <a16:creationId xmlns:a16="http://schemas.microsoft.com/office/drawing/2014/main" id="{45A4311B-343B-9A42-0050-F978384983E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842400" y="0"/>
            <a:ext cx="5349600" cy="3587210"/>
          </a:xfrm>
          <a:prstGeom prst="rect">
            <a:avLst/>
          </a:prstGeom>
        </p:spPr>
      </p:pic>
      <p:sp>
        <p:nvSpPr>
          <p:cNvPr id="6" name="Zástupný text 19">
            <a:extLst>
              <a:ext uri="{FF2B5EF4-FFF2-40B4-BE49-F238E27FC236}">
                <a16:creationId xmlns:a16="http://schemas.microsoft.com/office/drawing/2014/main" id="{E2A11120-372A-F770-3125-C87C1721D70B}"/>
              </a:ext>
            </a:extLst>
          </p:cNvPr>
          <p:cNvSpPr>
            <a:spLocks noGrp="1"/>
          </p:cNvSpPr>
          <p:nvPr>
            <p:ph type="body" sz="quarter" idx="13" hasCustomPrompt="1"/>
          </p:nvPr>
        </p:nvSpPr>
        <p:spPr>
          <a:xfrm>
            <a:off x="655320" y="5960586"/>
            <a:ext cx="4476750" cy="265202"/>
          </a:xfrm>
          <a:prstGeom prst="rect">
            <a:avLst/>
          </a:prstGeom>
        </p:spPr>
        <p:txBody>
          <a:bodyPr>
            <a:normAutofit/>
          </a:bodyPr>
          <a:lstStyle>
            <a:lvl1pPr marL="0" indent="0">
              <a:spcBef>
                <a:spcPts val="200"/>
              </a:spcBef>
              <a:buNone/>
              <a:defRPr sz="1600">
                <a:solidFill>
                  <a:schemeClr val="accent2"/>
                </a:solidFill>
                <a:latin typeface="Figtree" pitchFamily="2" charset="0"/>
              </a:defRPr>
            </a:lvl1pPr>
          </a:lstStyle>
          <a:p>
            <a:r>
              <a:rPr lang="cs-CZ" dirty="0"/>
              <a:t>mzv.gov.cz</a:t>
            </a:r>
          </a:p>
        </p:txBody>
      </p:sp>
    </p:spTree>
    <p:extLst>
      <p:ext uri="{BB962C8B-B14F-4D97-AF65-F5344CB8AC3E}">
        <p14:creationId xmlns:p14="http://schemas.microsoft.com/office/powerpoint/2010/main" val="416219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B">
    <p:spTree>
      <p:nvGrpSpPr>
        <p:cNvPr id="1" name=""/>
        <p:cNvGrpSpPr/>
        <p:nvPr/>
      </p:nvGrpSpPr>
      <p:grpSpPr>
        <a:xfrm>
          <a:off x="0" y="0"/>
          <a:ext cx="0" cy="0"/>
          <a:chOff x="0" y="0"/>
          <a:chExt cx="0" cy="0"/>
        </a:xfrm>
      </p:grpSpPr>
      <p:grpSp>
        <p:nvGrpSpPr>
          <p:cNvPr id="13" name="Grafický objekt 11">
            <a:extLst>
              <a:ext uri="{FF2B5EF4-FFF2-40B4-BE49-F238E27FC236}">
                <a16:creationId xmlns:a16="http://schemas.microsoft.com/office/drawing/2014/main" id="{C7E0C159-4061-067A-8AFB-8781E2842D78}"/>
              </a:ext>
            </a:extLst>
          </p:cNvPr>
          <p:cNvGrpSpPr/>
          <p:nvPr/>
        </p:nvGrpSpPr>
        <p:grpSpPr>
          <a:xfrm>
            <a:off x="8199279" y="-750508"/>
            <a:ext cx="3992721" cy="7530335"/>
            <a:chOff x="8056404" y="-1214232"/>
            <a:chExt cx="4238596" cy="7994059"/>
          </a:xfrm>
        </p:grpSpPr>
        <p:sp>
          <p:nvSpPr>
            <p:cNvPr id="14" name="Volný tvar: obrazec 13">
              <a:extLst>
                <a:ext uri="{FF2B5EF4-FFF2-40B4-BE49-F238E27FC236}">
                  <a16:creationId xmlns:a16="http://schemas.microsoft.com/office/drawing/2014/main" id="{5B2A5BB7-6CCF-F421-032E-2DA456AB5524}"/>
                </a:ext>
              </a:extLst>
            </p:cNvPr>
            <p:cNvSpPr/>
            <p:nvPr/>
          </p:nvSpPr>
          <p:spPr>
            <a:xfrm>
              <a:off x="8056404" y="2967304"/>
              <a:ext cx="4238596" cy="3812523"/>
            </a:xfrm>
            <a:custGeom>
              <a:avLst/>
              <a:gdLst>
                <a:gd name="connsiteX0" fmla="*/ 0 w 4238596"/>
                <a:gd name="connsiteY0" fmla="*/ 0 h 3812523"/>
                <a:gd name="connsiteX1" fmla="*/ 0 w 4238596"/>
                <a:gd name="connsiteY1" fmla="*/ 977908 h 3812523"/>
                <a:gd name="connsiteX2" fmla="*/ 407626 w 4238596"/>
                <a:gd name="connsiteY2" fmla="*/ 1250422 h 3812523"/>
                <a:gd name="connsiteX3" fmla="*/ 4238597 w 4238596"/>
                <a:gd name="connsiteY3" fmla="*/ 3812523 h 3812523"/>
                <a:gd name="connsiteX4" fmla="*/ 4238597 w 4238596"/>
                <a:gd name="connsiteY4" fmla="*/ 2839196 h 3812523"/>
                <a:gd name="connsiteX5" fmla="*/ 407626 w 4238596"/>
                <a:gd name="connsiteY5" fmla="*/ 272959 h 3812523"/>
                <a:gd name="connsiteX6" fmla="*/ 0 w 4238596"/>
                <a:gd name="connsiteY6" fmla="*/ 0 h 381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596" h="3812523">
                  <a:moveTo>
                    <a:pt x="0" y="0"/>
                  </a:moveTo>
                  <a:lnTo>
                    <a:pt x="0" y="977908"/>
                  </a:lnTo>
                  <a:lnTo>
                    <a:pt x="407626" y="1250422"/>
                  </a:lnTo>
                  <a:lnTo>
                    <a:pt x="4238597" y="3812523"/>
                  </a:lnTo>
                  <a:lnTo>
                    <a:pt x="4238597" y="2839196"/>
                  </a:lnTo>
                  <a:lnTo>
                    <a:pt x="407626" y="272959"/>
                  </a:lnTo>
                  <a:lnTo>
                    <a:pt x="0" y="0"/>
                  </a:lnTo>
                  <a:close/>
                </a:path>
              </a:pathLst>
            </a:custGeom>
            <a:solidFill>
              <a:srgbClr val="D50917"/>
            </a:solidFill>
            <a:ln w="6350" cap="flat">
              <a:noFill/>
              <a:prstDash val="solid"/>
              <a:miter/>
            </a:ln>
          </p:spPr>
          <p:txBody>
            <a:bodyPr rtlCol="0" anchor="ctr"/>
            <a:lstStyle/>
            <a:p>
              <a:endParaRPr lang="cs-CZ"/>
            </a:p>
          </p:txBody>
        </p:sp>
        <p:sp>
          <p:nvSpPr>
            <p:cNvPr id="15" name="Volný tvar: obrazec 14">
              <a:extLst>
                <a:ext uri="{FF2B5EF4-FFF2-40B4-BE49-F238E27FC236}">
                  <a16:creationId xmlns:a16="http://schemas.microsoft.com/office/drawing/2014/main" id="{D6B3C592-99B4-5766-8250-A7DDF99F483E}"/>
                </a:ext>
              </a:extLst>
            </p:cNvPr>
            <p:cNvSpPr/>
            <p:nvPr/>
          </p:nvSpPr>
          <p:spPr>
            <a:xfrm>
              <a:off x="8056404" y="-1214232"/>
              <a:ext cx="4238596" cy="5674956"/>
            </a:xfrm>
            <a:custGeom>
              <a:avLst/>
              <a:gdLst>
                <a:gd name="connsiteX0" fmla="*/ 0 w 4238596"/>
                <a:gd name="connsiteY0" fmla="*/ 2837478 h 5674956"/>
                <a:gd name="connsiteX1" fmla="*/ 407626 w 4238596"/>
                <a:gd name="connsiteY1" fmla="*/ 3111264 h 5674956"/>
                <a:gd name="connsiteX2" fmla="*/ 948455 w 4238596"/>
                <a:gd name="connsiteY2" fmla="*/ 3474616 h 5674956"/>
                <a:gd name="connsiteX3" fmla="*/ 4238597 w 4238596"/>
                <a:gd name="connsiteY3" fmla="*/ 5674957 h 5674956"/>
                <a:gd name="connsiteX4" fmla="*/ 4238597 w 4238596"/>
                <a:gd name="connsiteY4" fmla="*/ 4684072 h 5674956"/>
                <a:gd name="connsiteX5" fmla="*/ 1482796 w 4238596"/>
                <a:gd name="connsiteY5" fmla="*/ 2837478 h 5674956"/>
                <a:gd name="connsiteX6" fmla="*/ 4238597 w 4238596"/>
                <a:gd name="connsiteY6" fmla="*/ 990821 h 5674956"/>
                <a:gd name="connsiteX7" fmla="*/ 4238597 w 4238596"/>
                <a:gd name="connsiteY7" fmla="*/ 0 h 5674956"/>
                <a:gd name="connsiteX8" fmla="*/ 948010 w 4238596"/>
                <a:gd name="connsiteY8" fmla="*/ 2200722 h 5674956"/>
                <a:gd name="connsiteX9" fmla="*/ 407626 w 4238596"/>
                <a:gd name="connsiteY9" fmla="*/ 2563692 h 5674956"/>
                <a:gd name="connsiteX10" fmla="*/ 0 w 4238596"/>
                <a:gd name="connsiteY10" fmla="*/ 2837478 h 567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8596" h="5674956">
                  <a:moveTo>
                    <a:pt x="0" y="2837478"/>
                  </a:moveTo>
                  <a:lnTo>
                    <a:pt x="407626" y="3111264"/>
                  </a:lnTo>
                  <a:lnTo>
                    <a:pt x="948455" y="3474616"/>
                  </a:lnTo>
                  <a:lnTo>
                    <a:pt x="4238597" y="5674957"/>
                  </a:lnTo>
                  <a:lnTo>
                    <a:pt x="4238597" y="4684072"/>
                  </a:lnTo>
                  <a:lnTo>
                    <a:pt x="1482796" y="2837478"/>
                  </a:lnTo>
                  <a:lnTo>
                    <a:pt x="4238597" y="990821"/>
                  </a:lnTo>
                  <a:lnTo>
                    <a:pt x="4238597" y="0"/>
                  </a:lnTo>
                  <a:lnTo>
                    <a:pt x="948010" y="2200722"/>
                  </a:lnTo>
                  <a:lnTo>
                    <a:pt x="407626" y="2563692"/>
                  </a:lnTo>
                  <a:lnTo>
                    <a:pt x="0" y="2837478"/>
                  </a:lnTo>
                  <a:close/>
                </a:path>
              </a:pathLst>
            </a:custGeom>
            <a:solidFill>
              <a:srgbClr val="104A8B"/>
            </a:solidFill>
            <a:ln w="6350" cap="flat">
              <a:noFill/>
              <a:prstDash val="solid"/>
              <a:miter/>
            </a:ln>
          </p:spPr>
          <p:txBody>
            <a:bodyPr rtlCol="0" anchor="ctr"/>
            <a:lstStyle/>
            <a:p>
              <a:endParaRPr lang="cs-CZ"/>
            </a:p>
          </p:txBody>
        </p:sp>
      </p:grpSp>
      <p:sp>
        <p:nvSpPr>
          <p:cNvPr id="2" name="Nadpis 1">
            <a:extLst>
              <a:ext uri="{FF2B5EF4-FFF2-40B4-BE49-F238E27FC236}">
                <a16:creationId xmlns:a16="http://schemas.microsoft.com/office/drawing/2014/main" id="{712A51C2-827D-6B5E-A04D-723A066945AA}"/>
              </a:ext>
            </a:extLst>
          </p:cNvPr>
          <p:cNvSpPr>
            <a:spLocks noGrp="1"/>
          </p:cNvSpPr>
          <p:nvPr>
            <p:ph type="ctrTitle" hasCustomPrompt="1"/>
          </p:nvPr>
        </p:nvSpPr>
        <p:spPr>
          <a:xfrm>
            <a:off x="655320" y="1229418"/>
            <a:ext cx="7086600" cy="2387600"/>
          </a:xfrm>
          <a:prstGeom prst="rect">
            <a:avLst/>
          </a:prstGeom>
        </p:spPr>
        <p:txBody>
          <a:bodyPr anchor="b">
            <a:normAutofit/>
          </a:bodyPr>
          <a:lstStyle>
            <a:lvl1pPr algn="l">
              <a:defRPr sz="5000" b="1">
                <a:latin typeface="Figtree" pitchFamily="2" charset="0"/>
                <a:cs typeface="REM Bold" pitchFamily="2" charset="-18"/>
              </a:defRPr>
            </a:lvl1pPr>
          </a:lstStyle>
          <a:p>
            <a:r>
              <a:rPr lang="cs-CZ" dirty="0"/>
              <a:t>Vzorová prezentace Czech Aid</a:t>
            </a:r>
          </a:p>
        </p:txBody>
      </p:sp>
      <p:sp>
        <p:nvSpPr>
          <p:cNvPr id="3" name="Podnadpis 2">
            <a:extLst>
              <a:ext uri="{FF2B5EF4-FFF2-40B4-BE49-F238E27FC236}">
                <a16:creationId xmlns:a16="http://schemas.microsoft.com/office/drawing/2014/main" id="{214AB736-DDA7-0E49-0C78-8CAE9B8E700B}"/>
              </a:ext>
            </a:extLst>
          </p:cNvPr>
          <p:cNvSpPr>
            <a:spLocks noGrp="1"/>
          </p:cNvSpPr>
          <p:nvPr>
            <p:ph type="subTitle" idx="1" hasCustomPrompt="1"/>
          </p:nvPr>
        </p:nvSpPr>
        <p:spPr>
          <a:xfrm>
            <a:off x="655320" y="3767860"/>
            <a:ext cx="7086600" cy="365125"/>
          </a:xfrm>
          <a:prstGeom prst="rect">
            <a:avLst/>
          </a:prstGeom>
        </p:spPr>
        <p:txBody>
          <a:bodyPr/>
          <a:lstStyle>
            <a:lvl1pPr marL="0" indent="0" algn="l">
              <a:buNone/>
              <a:defRPr sz="2400" b="0">
                <a:solidFill>
                  <a:schemeClr val="accent2"/>
                </a:solidFill>
                <a:latin typeface="Figtree" pitchFamily="2" charset="0"/>
                <a:cs typeface="REM"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01/01/2024</a:t>
            </a:r>
          </a:p>
        </p:txBody>
      </p:sp>
      <p:pic>
        <p:nvPicPr>
          <p:cNvPr id="17" name="Obrázek 16" descr="Obsah obrázku černobílá, Fotka zátiší, rostlina, území&#10;&#10;Popis byl vytvořen automaticky">
            <a:extLst>
              <a:ext uri="{FF2B5EF4-FFF2-40B4-BE49-F238E27FC236}">
                <a16:creationId xmlns:a16="http://schemas.microsoft.com/office/drawing/2014/main" id="{79AF9A13-EA2D-6742-4C84-0B3A3EB781D7}"/>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140000"/>
                    </a14:imgEffect>
                  </a14:imgLayer>
                </a14:imgProps>
              </a:ext>
              <a:ext uri="{28A0092B-C50C-407E-A947-70E740481C1C}">
                <a14:useLocalDpi xmlns:a14="http://schemas.microsoft.com/office/drawing/2010/main"/>
              </a:ext>
            </a:extLst>
          </a:blip>
          <a:stretch>
            <a:fillRect/>
          </a:stretch>
        </p:blipFill>
        <p:spPr>
          <a:xfrm>
            <a:off x="6840902" y="3265287"/>
            <a:ext cx="5351098" cy="3592713"/>
          </a:xfrm>
          <a:prstGeom prst="rect">
            <a:avLst/>
          </a:prstGeom>
        </p:spPr>
      </p:pic>
      <p:sp>
        <p:nvSpPr>
          <p:cNvPr id="20" name="Zástupný text 19">
            <a:extLst>
              <a:ext uri="{FF2B5EF4-FFF2-40B4-BE49-F238E27FC236}">
                <a16:creationId xmlns:a16="http://schemas.microsoft.com/office/drawing/2014/main" id="{A0AC5652-CC53-9F8A-90F2-D48D9853B2E9}"/>
              </a:ext>
            </a:extLst>
          </p:cNvPr>
          <p:cNvSpPr>
            <a:spLocks noGrp="1"/>
          </p:cNvSpPr>
          <p:nvPr>
            <p:ph type="body" sz="quarter" idx="11" hasCustomPrompt="1"/>
          </p:nvPr>
        </p:nvSpPr>
        <p:spPr>
          <a:xfrm>
            <a:off x="655320" y="5335408"/>
            <a:ext cx="4476750" cy="586348"/>
          </a:xfrm>
          <a:prstGeom prst="rect">
            <a:avLst/>
          </a:prstGeom>
        </p:spPr>
        <p:txBody>
          <a:bodyPr>
            <a:normAutofit/>
          </a:bodyPr>
          <a:lstStyle>
            <a:lvl1pPr marL="0" indent="0">
              <a:spcBef>
                <a:spcPts val="200"/>
              </a:spcBef>
              <a:buNone/>
              <a:defRPr sz="1600">
                <a:latin typeface="Figtree" pitchFamily="2" charset="0"/>
              </a:defRPr>
            </a:lvl1pPr>
          </a:lstStyle>
          <a:p>
            <a:r>
              <a:rPr lang="cs-CZ" dirty="0"/>
              <a:t>+420 123 456 789</a:t>
            </a:r>
          </a:p>
          <a:p>
            <a:r>
              <a:rPr lang="cs-CZ" dirty="0"/>
              <a:t>jmeno.prijemeni@mzv.gov.cz</a:t>
            </a:r>
          </a:p>
        </p:txBody>
      </p:sp>
      <p:sp>
        <p:nvSpPr>
          <p:cNvPr id="22" name="Zástupný text 21">
            <a:extLst>
              <a:ext uri="{FF2B5EF4-FFF2-40B4-BE49-F238E27FC236}">
                <a16:creationId xmlns:a16="http://schemas.microsoft.com/office/drawing/2014/main" id="{DD1BAC34-BFE5-E20A-E79A-CA2E67628D5C}"/>
              </a:ext>
            </a:extLst>
          </p:cNvPr>
          <p:cNvSpPr>
            <a:spLocks noGrp="1"/>
          </p:cNvSpPr>
          <p:nvPr>
            <p:ph type="body" sz="quarter" idx="12" hasCustomPrompt="1"/>
          </p:nvPr>
        </p:nvSpPr>
        <p:spPr>
          <a:xfrm>
            <a:off x="655320" y="4869477"/>
            <a:ext cx="4476750" cy="365125"/>
          </a:xfrm>
          <a:prstGeom prst="rect">
            <a:avLst/>
          </a:prstGeom>
        </p:spPr>
        <p:txBody>
          <a:bodyPr anchor="b" anchorCtr="0">
            <a:noAutofit/>
          </a:bodyPr>
          <a:lstStyle>
            <a:lvl1pPr marL="0" indent="0">
              <a:buNone/>
              <a:defRPr sz="1800" b="1">
                <a:latin typeface="Figtree" pitchFamily="2" charset="0"/>
              </a:defRPr>
            </a:lvl1pPr>
          </a:lstStyle>
          <a:p>
            <a:pPr lvl="0"/>
            <a:r>
              <a:rPr lang="cs-CZ" dirty="0"/>
              <a:t>Jméno Příjmení</a:t>
            </a:r>
          </a:p>
        </p:txBody>
      </p:sp>
      <p:pic>
        <p:nvPicPr>
          <p:cNvPr id="4" name="Grafický objekt 3">
            <a:extLst>
              <a:ext uri="{FF2B5EF4-FFF2-40B4-BE49-F238E27FC236}">
                <a16:creationId xmlns:a16="http://schemas.microsoft.com/office/drawing/2014/main" id="{314EF2DA-D6CE-A85D-FC31-491BD1B5EC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5320" y="611188"/>
            <a:ext cx="4807449" cy="526316"/>
          </a:xfrm>
          <a:prstGeom prst="rect">
            <a:avLst/>
          </a:prstGeom>
        </p:spPr>
      </p:pic>
    </p:spTree>
    <p:extLst>
      <p:ext uri="{BB962C8B-B14F-4D97-AF65-F5344CB8AC3E}">
        <p14:creationId xmlns:p14="http://schemas.microsoft.com/office/powerpoint/2010/main" val="46400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vodní snímek C">
    <p:spTree>
      <p:nvGrpSpPr>
        <p:cNvPr id="1" name=""/>
        <p:cNvGrpSpPr/>
        <p:nvPr/>
      </p:nvGrpSpPr>
      <p:grpSpPr>
        <a:xfrm>
          <a:off x="0" y="0"/>
          <a:ext cx="0" cy="0"/>
          <a:chOff x="0" y="0"/>
          <a:chExt cx="0" cy="0"/>
        </a:xfrm>
      </p:grpSpPr>
      <p:grpSp>
        <p:nvGrpSpPr>
          <p:cNvPr id="13" name="Grafický objekt 11">
            <a:extLst>
              <a:ext uri="{FF2B5EF4-FFF2-40B4-BE49-F238E27FC236}">
                <a16:creationId xmlns:a16="http://schemas.microsoft.com/office/drawing/2014/main" id="{C7E0C159-4061-067A-8AFB-8781E2842D78}"/>
              </a:ext>
            </a:extLst>
          </p:cNvPr>
          <p:cNvGrpSpPr/>
          <p:nvPr/>
        </p:nvGrpSpPr>
        <p:grpSpPr>
          <a:xfrm>
            <a:off x="8199279" y="-750508"/>
            <a:ext cx="3992721" cy="7530335"/>
            <a:chOff x="8056404" y="-1214232"/>
            <a:chExt cx="4238596" cy="7994059"/>
          </a:xfrm>
        </p:grpSpPr>
        <p:sp>
          <p:nvSpPr>
            <p:cNvPr id="14" name="Volný tvar: obrazec 13">
              <a:extLst>
                <a:ext uri="{FF2B5EF4-FFF2-40B4-BE49-F238E27FC236}">
                  <a16:creationId xmlns:a16="http://schemas.microsoft.com/office/drawing/2014/main" id="{5B2A5BB7-6CCF-F421-032E-2DA456AB5524}"/>
                </a:ext>
              </a:extLst>
            </p:cNvPr>
            <p:cNvSpPr/>
            <p:nvPr/>
          </p:nvSpPr>
          <p:spPr>
            <a:xfrm>
              <a:off x="8056404" y="2967304"/>
              <a:ext cx="4238596" cy="3812523"/>
            </a:xfrm>
            <a:custGeom>
              <a:avLst/>
              <a:gdLst>
                <a:gd name="connsiteX0" fmla="*/ 0 w 4238596"/>
                <a:gd name="connsiteY0" fmla="*/ 0 h 3812523"/>
                <a:gd name="connsiteX1" fmla="*/ 0 w 4238596"/>
                <a:gd name="connsiteY1" fmla="*/ 977908 h 3812523"/>
                <a:gd name="connsiteX2" fmla="*/ 407626 w 4238596"/>
                <a:gd name="connsiteY2" fmla="*/ 1250422 h 3812523"/>
                <a:gd name="connsiteX3" fmla="*/ 4238597 w 4238596"/>
                <a:gd name="connsiteY3" fmla="*/ 3812523 h 3812523"/>
                <a:gd name="connsiteX4" fmla="*/ 4238597 w 4238596"/>
                <a:gd name="connsiteY4" fmla="*/ 2839196 h 3812523"/>
                <a:gd name="connsiteX5" fmla="*/ 407626 w 4238596"/>
                <a:gd name="connsiteY5" fmla="*/ 272959 h 3812523"/>
                <a:gd name="connsiteX6" fmla="*/ 0 w 4238596"/>
                <a:gd name="connsiteY6" fmla="*/ 0 h 381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596" h="3812523">
                  <a:moveTo>
                    <a:pt x="0" y="0"/>
                  </a:moveTo>
                  <a:lnTo>
                    <a:pt x="0" y="977908"/>
                  </a:lnTo>
                  <a:lnTo>
                    <a:pt x="407626" y="1250422"/>
                  </a:lnTo>
                  <a:lnTo>
                    <a:pt x="4238597" y="3812523"/>
                  </a:lnTo>
                  <a:lnTo>
                    <a:pt x="4238597" y="2839196"/>
                  </a:lnTo>
                  <a:lnTo>
                    <a:pt x="407626" y="272959"/>
                  </a:lnTo>
                  <a:lnTo>
                    <a:pt x="0" y="0"/>
                  </a:lnTo>
                  <a:close/>
                </a:path>
              </a:pathLst>
            </a:custGeom>
            <a:solidFill>
              <a:srgbClr val="D50917"/>
            </a:solidFill>
            <a:ln w="6350" cap="flat">
              <a:noFill/>
              <a:prstDash val="solid"/>
              <a:miter/>
            </a:ln>
          </p:spPr>
          <p:txBody>
            <a:bodyPr rtlCol="0" anchor="ctr"/>
            <a:lstStyle/>
            <a:p>
              <a:endParaRPr lang="cs-CZ"/>
            </a:p>
          </p:txBody>
        </p:sp>
        <p:sp>
          <p:nvSpPr>
            <p:cNvPr id="15" name="Volný tvar: obrazec 14">
              <a:extLst>
                <a:ext uri="{FF2B5EF4-FFF2-40B4-BE49-F238E27FC236}">
                  <a16:creationId xmlns:a16="http://schemas.microsoft.com/office/drawing/2014/main" id="{D6B3C592-99B4-5766-8250-A7DDF99F483E}"/>
                </a:ext>
              </a:extLst>
            </p:cNvPr>
            <p:cNvSpPr/>
            <p:nvPr/>
          </p:nvSpPr>
          <p:spPr>
            <a:xfrm>
              <a:off x="8056404" y="-1214232"/>
              <a:ext cx="4238596" cy="5674956"/>
            </a:xfrm>
            <a:custGeom>
              <a:avLst/>
              <a:gdLst>
                <a:gd name="connsiteX0" fmla="*/ 0 w 4238596"/>
                <a:gd name="connsiteY0" fmla="*/ 2837478 h 5674956"/>
                <a:gd name="connsiteX1" fmla="*/ 407626 w 4238596"/>
                <a:gd name="connsiteY1" fmla="*/ 3111264 h 5674956"/>
                <a:gd name="connsiteX2" fmla="*/ 948455 w 4238596"/>
                <a:gd name="connsiteY2" fmla="*/ 3474616 h 5674956"/>
                <a:gd name="connsiteX3" fmla="*/ 4238597 w 4238596"/>
                <a:gd name="connsiteY3" fmla="*/ 5674957 h 5674956"/>
                <a:gd name="connsiteX4" fmla="*/ 4238597 w 4238596"/>
                <a:gd name="connsiteY4" fmla="*/ 4684072 h 5674956"/>
                <a:gd name="connsiteX5" fmla="*/ 1482796 w 4238596"/>
                <a:gd name="connsiteY5" fmla="*/ 2837478 h 5674956"/>
                <a:gd name="connsiteX6" fmla="*/ 4238597 w 4238596"/>
                <a:gd name="connsiteY6" fmla="*/ 990821 h 5674956"/>
                <a:gd name="connsiteX7" fmla="*/ 4238597 w 4238596"/>
                <a:gd name="connsiteY7" fmla="*/ 0 h 5674956"/>
                <a:gd name="connsiteX8" fmla="*/ 948010 w 4238596"/>
                <a:gd name="connsiteY8" fmla="*/ 2200722 h 5674956"/>
                <a:gd name="connsiteX9" fmla="*/ 407626 w 4238596"/>
                <a:gd name="connsiteY9" fmla="*/ 2563692 h 5674956"/>
                <a:gd name="connsiteX10" fmla="*/ 0 w 4238596"/>
                <a:gd name="connsiteY10" fmla="*/ 2837478 h 567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8596" h="5674956">
                  <a:moveTo>
                    <a:pt x="0" y="2837478"/>
                  </a:moveTo>
                  <a:lnTo>
                    <a:pt x="407626" y="3111264"/>
                  </a:lnTo>
                  <a:lnTo>
                    <a:pt x="948455" y="3474616"/>
                  </a:lnTo>
                  <a:lnTo>
                    <a:pt x="4238597" y="5674957"/>
                  </a:lnTo>
                  <a:lnTo>
                    <a:pt x="4238597" y="4684072"/>
                  </a:lnTo>
                  <a:lnTo>
                    <a:pt x="1482796" y="2837478"/>
                  </a:lnTo>
                  <a:lnTo>
                    <a:pt x="4238597" y="990821"/>
                  </a:lnTo>
                  <a:lnTo>
                    <a:pt x="4238597" y="0"/>
                  </a:lnTo>
                  <a:lnTo>
                    <a:pt x="948010" y="2200722"/>
                  </a:lnTo>
                  <a:lnTo>
                    <a:pt x="407626" y="2563692"/>
                  </a:lnTo>
                  <a:lnTo>
                    <a:pt x="0" y="2837478"/>
                  </a:lnTo>
                  <a:close/>
                </a:path>
              </a:pathLst>
            </a:custGeom>
            <a:solidFill>
              <a:srgbClr val="104A8B"/>
            </a:solidFill>
            <a:ln w="6350" cap="flat">
              <a:noFill/>
              <a:prstDash val="solid"/>
              <a:miter/>
            </a:ln>
          </p:spPr>
          <p:txBody>
            <a:bodyPr rtlCol="0" anchor="ctr"/>
            <a:lstStyle/>
            <a:p>
              <a:endParaRPr lang="cs-CZ"/>
            </a:p>
          </p:txBody>
        </p:sp>
      </p:grpSp>
      <p:sp>
        <p:nvSpPr>
          <p:cNvPr id="2" name="Nadpis 1">
            <a:extLst>
              <a:ext uri="{FF2B5EF4-FFF2-40B4-BE49-F238E27FC236}">
                <a16:creationId xmlns:a16="http://schemas.microsoft.com/office/drawing/2014/main" id="{712A51C2-827D-6B5E-A04D-723A066945AA}"/>
              </a:ext>
            </a:extLst>
          </p:cNvPr>
          <p:cNvSpPr>
            <a:spLocks noGrp="1"/>
          </p:cNvSpPr>
          <p:nvPr>
            <p:ph type="ctrTitle" hasCustomPrompt="1"/>
          </p:nvPr>
        </p:nvSpPr>
        <p:spPr>
          <a:xfrm>
            <a:off x="655320" y="1229418"/>
            <a:ext cx="7086600" cy="2387600"/>
          </a:xfrm>
          <a:prstGeom prst="rect">
            <a:avLst/>
          </a:prstGeom>
        </p:spPr>
        <p:txBody>
          <a:bodyPr anchor="b">
            <a:normAutofit/>
          </a:bodyPr>
          <a:lstStyle>
            <a:lvl1pPr algn="l">
              <a:defRPr sz="5000" b="1">
                <a:latin typeface="Figtree" pitchFamily="2" charset="0"/>
                <a:cs typeface="REM Bold" pitchFamily="2" charset="-18"/>
              </a:defRPr>
            </a:lvl1pPr>
          </a:lstStyle>
          <a:p>
            <a:r>
              <a:rPr lang="cs-CZ" dirty="0"/>
              <a:t>Vzorová prezentace Czech Aid</a:t>
            </a:r>
          </a:p>
        </p:txBody>
      </p:sp>
      <p:sp>
        <p:nvSpPr>
          <p:cNvPr id="3" name="Podnadpis 2">
            <a:extLst>
              <a:ext uri="{FF2B5EF4-FFF2-40B4-BE49-F238E27FC236}">
                <a16:creationId xmlns:a16="http://schemas.microsoft.com/office/drawing/2014/main" id="{214AB736-DDA7-0E49-0C78-8CAE9B8E700B}"/>
              </a:ext>
            </a:extLst>
          </p:cNvPr>
          <p:cNvSpPr>
            <a:spLocks noGrp="1"/>
          </p:cNvSpPr>
          <p:nvPr>
            <p:ph type="subTitle" idx="1" hasCustomPrompt="1"/>
          </p:nvPr>
        </p:nvSpPr>
        <p:spPr>
          <a:xfrm>
            <a:off x="655320" y="3767860"/>
            <a:ext cx="7086600" cy="365125"/>
          </a:xfrm>
          <a:prstGeom prst="rect">
            <a:avLst/>
          </a:prstGeom>
        </p:spPr>
        <p:txBody>
          <a:bodyPr/>
          <a:lstStyle>
            <a:lvl1pPr marL="0" indent="0" algn="l">
              <a:buNone/>
              <a:defRPr sz="2400" b="0">
                <a:solidFill>
                  <a:schemeClr val="accent2"/>
                </a:solidFill>
                <a:latin typeface="Figtree" pitchFamily="2" charset="0"/>
                <a:cs typeface="REM"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01/01/2024</a:t>
            </a:r>
          </a:p>
        </p:txBody>
      </p:sp>
      <p:pic>
        <p:nvPicPr>
          <p:cNvPr id="17" name="Obrázek 16">
            <a:extLst>
              <a:ext uri="{FF2B5EF4-FFF2-40B4-BE49-F238E27FC236}">
                <a16:creationId xmlns:a16="http://schemas.microsoft.com/office/drawing/2014/main" id="{79AF9A13-EA2D-6742-4C84-0B3A3EB781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40902" y="3267246"/>
            <a:ext cx="5351097" cy="3588795"/>
          </a:xfrm>
          <a:prstGeom prst="rect">
            <a:avLst/>
          </a:prstGeom>
        </p:spPr>
      </p:pic>
      <p:sp>
        <p:nvSpPr>
          <p:cNvPr id="20" name="Zástupný text 19">
            <a:extLst>
              <a:ext uri="{FF2B5EF4-FFF2-40B4-BE49-F238E27FC236}">
                <a16:creationId xmlns:a16="http://schemas.microsoft.com/office/drawing/2014/main" id="{A0AC5652-CC53-9F8A-90F2-D48D9853B2E9}"/>
              </a:ext>
            </a:extLst>
          </p:cNvPr>
          <p:cNvSpPr>
            <a:spLocks noGrp="1"/>
          </p:cNvSpPr>
          <p:nvPr>
            <p:ph type="body" sz="quarter" idx="11" hasCustomPrompt="1"/>
          </p:nvPr>
        </p:nvSpPr>
        <p:spPr>
          <a:xfrm>
            <a:off x="655320" y="5335408"/>
            <a:ext cx="4476750" cy="586348"/>
          </a:xfrm>
          <a:prstGeom prst="rect">
            <a:avLst/>
          </a:prstGeom>
        </p:spPr>
        <p:txBody>
          <a:bodyPr>
            <a:normAutofit/>
          </a:bodyPr>
          <a:lstStyle>
            <a:lvl1pPr marL="0" indent="0">
              <a:spcBef>
                <a:spcPts val="200"/>
              </a:spcBef>
              <a:buNone/>
              <a:defRPr sz="1600">
                <a:latin typeface="Figtree" pitchFamily="2" charset="0"/>
              </a:defRPr>
            </a:lvl1pPr>
          </a:lstStyle>
          <a:p>
            <a:r>
              <a:rPr lang="cs-CZ" dirty="0"/>
              <a:t>+420 123 456 789</a:t>
            </a:r>
          </a:p>
          <a:p>
            <a:r>
              <a:rPr lang="cs-CZ" dirty="0"/>
              <a:t>jmeno.prijemeni@mzv.gov.cz</a:t>
            </a:r>
          </a:p>
        </p:txBody>
      </p:sp>
      <p:sp>
        <p:nvSpPr>
          <p:cNvPr id="22" name="Zástupný text 21">
            <a:extLst>
              <a:ext uri="{FF2B5EF4-FFF2-40B4-BE49-F238E27FC236}">
                <a16:creationId xmlns:a16="http://schemas.microsoft.com/office/drawing/2014/main" id="{DD1BAC34-BFE5-E20A-E79A-CA2E67628D5C}"/>
              </a:ext>
            </a:extLst>
          </p:cNvPr>
          <p:cNvSpPr>
            <a:spLocks noGrp="1"/>
          </p:cNvSpPr>
          <p:nvPr>
            <p:ph type="body" sz="quarter" idx="12" hasCustomPrompt="1"/>
          </p:nvPr>
        </p:nvSpPr>
        <p:spPr>
          <a:xfrm>
            <a:off x="655320" y="4869477"/>
            <a:ext cx="4476750" cy="365125"/>
          </a:xfrm>
          <a:prstGeom prst="rect">
            <a:avLst/>
          </a:prstGeom>
        </p:spPr>
        <p:txBody>
          <a:bodyPr anchor="b" anchorCtr="0">
            <a:noAutofit/>
          </a:bodyPr>
          <a:lstStyle>
            <a:lvl1pPr marL="0" indent="0">
              <a:buNone/>
              <a:defRPr sz="1800" b="1">
                <a:latin typeface="Figtree" pitchFamily="2" charset="0"/>
              </a:defRPr>
            </a:lvl1pPr>
          </a:lstStyle>
          <a:p>
            <a:pPr lvl="0"/>
            <a:r>
              <a:rPr lang="cs-CZ" dirty="0"/>
              <a:t>Jméno Příjmení</a:t>
            </a:r>
          </a:p>
        </p:txBody>
      </p:sp>
      <p:pic>
        <p:nvPicPr>
          <p:cNvPr id="4" name="Grafický objekt 3">
            <a:extLst>
              <a:ext uri="{FF2B5EF4-FFF2-40B4-BE49-F238E27FC236}">
                <a16:creationId xmlns:a16="http://schemas.microsoft.com/office/drawing/2014/main" id="{5D4A49DC-5E32-550E-CED5-CFC3C35230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5320" y="611188"/>
            <a:ext cx="4807449" cy="526316"/>
          </a:xfrm>
          <a:prstGeom prst="rect">
            <a:avLst/>
          </a:prstGeom>
        </p:spPr>
      </p:pic>
    </p:spTree>
    <p:extLst>
      <p:ext uri="{BB962C8B-B14F-4D97-AF65-F5344CB8AC3E}">
        <p14:creationId xmlns:p14="http://schemas.microsoft.com/office/powerpoint/2010/main" val="4015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_progra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6C21F6-5FB3-92F9-C2B7-BC3C0572E051}"/>
              </a:ext>
            </a:extLst>
          </p:cNvPr>
          <p:cNvSpPr>
            <a:spLocks noGrp="1"/>
          </p:cNvSpPr>
          <p:nvPr>
            <p:ph type="title" hasCustomPrompt="1"/>
          </p:nvPr>
        </p:nvSpPr>
        <p:spPr>
          <a:xfrm>
            <a:off x="467139" y="450574"/>
            <a:ext cx="10197548" cy="703401"/>
          </a:xfrm>
          <a:prstGeom prst="rect">
            <a:avLst/>
          </a:prstGeom>
        </p:spPr>
        <p:txBody>
          <a:bodyPr lIns="0" tIns="0" rIns="0" bIns="0" anchor="ctr" anchorCtr="0">
            <a:normAutofit/>
          </a:bodyPr>
          <a:lstStyle>
            <a:lvl1pPr>
              <a:defRPr sz="3600" b="1">
                <a:latin typeface="Figtree" pitchFamily="2" charset="0"/>
              </a:defRPr>
            </a:lvl1pPr>
          </a:lstStyle>
          <a:p>
            <a:r>
              <a:rPr lang="cs-CZ" dirty="0"/>
              <a:t>Program akce, prezentace</a:t>
            </a:r>
          </a:p>
        </p:txBody>
      </p:sp>
      <p:sp>
        <p:nvSpPr>
          <p:cNvPr id="3" name="Zástupný obsah 2">
            <a:extLst>
              <a:ext uri="{FF2B5EF4-FFF2-40B4-BE49-F238E27FC236}">
                <a16:creationId xmlns:a16="http://schemas.microsoft.com/office/drawing/2014/main" id="{90976F1D-0943-F31B-E81F-4288F24FCC0A}"/>
              </a:ext>
            </a:extLst>
          </p:cNvPr>
          <p:cNvSpPr>
            <a:spLocks noGrp="1"/>
          </p:cNvSpPr>
          <p:nvPr>
            <p:ph idx="1" hasCustomPrompt="1"/>
          </p:nvPr>
        </p:nvSpPr>
        <p:spPr>
          <a:xfrm>
            <a:off x="467140" y="1348547"/>
            <a:ext cx="883539" cy="4495662"/>
          </a:xfrm>
          <a:prstGeom prst="rect">
            <a:avLst/>
          </a:prstGeom>
        </p:spPr>
        <p:txBody>
          <a:bodyPr lIns="0">
            <a:normAutofit/>
          </a:bodyPr>
          <a:lstStyle>
            <a:lvl1pPr marL="0" indent="0" algn="r">
              <a:spcBef>
                <a:spcPts val="1000"/>
              </a:spcBef>
              <a:spcAft>
                <a:spcPts val="0"/>
              </a:spcAft>
              <a:buClr>
                <a:schemeClr val="accent2"/>
              </a:buClr>
              <a:buNone/>
              <a:defRPr sz="1800" b="1">
                <a:solidFill>
                  <a:schemeClr val="accent2"/>
                </a:solidFill>
                <a:latin typeface="Figtree" pitchFamily="2" charset="0"/>
              </a:defRPr>
            </a:lvl1pPr>
            <a:lvl2pPr>
              <a:buClr>
                <a:schemeClr val="accent2"/>
              </a:buClr>
              <a:defRPr sz="1600">
                <a:latin typeface="Figtree" pitchFamily="2" charset="0"/>
              </a:defRPr>
            </a:lvl2pPr>
            <a:lvl3pPr>
              <a:buClr>
                <a:schemeClr val="accent2"/>
              </a:buClr>
              <a:defRPr sz="1400">
                <a:latin typeface="Figtree" pitchFamily="2" charset="0"/>
              </a:defRPr>
            </a:lvl3pPr>
            <a:lvl4pPr>
              <a:defRPr sz="1600">
                <a:latin typeface="Figtree" pitchFamily="2" charset="0"/>
              </a:defRPr>
            </a:lvl4pPr>
            <a:lvl5pPr>
              <a:defRPr sz="1600">
                <a:latin typeface="Figtree" pitchFamily="2" charset="0"/>
              </a:defRPr>
            </a:lvl5pPr>
          </a:lstStyle>
          <a:p>
            <a:pPr lvl="0"/>
            <a:r>
              <a:rPr lang="cs-CZ" dirty="0"/>
              <a:t>Čas</a:t>
            </a:r>
          </a:p>
          <a:p>
            <a:pPr marL="0" marR="0" lvl="0" indent="0" algn="r"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r>
              <a:rPr lang="cs-CZ" dirty="0"/>
              <a:t>Čas</a:t>
            </a:r>
            <a:br>
              <a:rPr lang="cs-CZ" dirty="0"/>
            </a:br>
            <a:endParaRPr lang="cs-CZ" dirty="0"/>
          </a:p>
          <a:p>
            <a:pPr lvl="0"/>
            <a:endParaRPr lang="cs-CZ" dirty="0"/>
          </a:p>
        </p:txBody>
      </p:sp>
      <p:pic>
        <p:nvPicPr>
          <p:cNvPr id="8" name="Grafický objekt 7">
            <a:extLst>
              <a:ext uri="{FF2B5EF4-FFF2-40B4-BE49-F238E27FC236}">
                <a16:creationId xmlns:a16="http://schemas.microsoft.com/office/drawing/2014/main" id="{A1C9EF65-DA6F-1529-BD87-9E85FBE012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59556" y="0"/>
            <a:ext cx="984250" cy="6858000"/>
          </a:xfrm>
          <a:prstGeom prst="rect">
            <a:avLst/>
          </a:prstGeom>
        </p:spPr>
      </p:pic>
      <p:sp>
        <p:nvSpPr>
          <p:cNvPr id="7" name="Zástupný symbol pro číslo snímku 5">
            <a:extLst>
              <a:ext uri="{FF2B5EF4-FFF2-40B4-BE49-F238E27FC236}">
                <a16:creationId xmlns:a16="http://schemas.microsoft.com/office/drawing/2014/main" id="{2D74336F-B268-7F24-05E6-7FCFD1555821}"/>
              </a:ext>
            </a:extLst>
          </p:cNvPr>
          <p:cNvSpPr>
            <a:spLocks noGrp="1"/>
          </p:cNvSpPr>
          <p:nvPr>
            <p:ph type="sldNum" sz="quarter" idx="12"/>
          </p:nvPr>
        </p:nvSpPr>
        <p:spPr>
          <a:xfrm>
            <a:off x="7921487" y="6163903"/>
            <a:ext cx="2743200" cy="365125"/>
          </a:xfrm>
          <a:prstGeom prst="rect">
            <a:avLst/>
          </a:prstGeom>
        </p:spPr>
        <p:txBody>
          <a:bodyPr/>
          <a:lstStyle>
            <a:lvl1pPr>
              <a:defRPr sz="1100" b="0">
                <a:solidFill>
                  <a:schemeClr val="accent1"/>
                </a:solidFill>
                <a:latin typeface="Figtree" pitchFamily="2" charset="0"/>
              </a:defRPr>
            </a:lvl1pPr>
          </a:lstStyle>
          <a:p>
            <a:r>
              <a:rPr lang="cs-CZ" dirty="0"/>
              <a:t>slide </a:t>
            </a:r>
            <a:fld id="{E81B0134-131A-4CFD-A217-8A5CFB24891B}" type="slidenum">
              <a:rPr lang="cs-CZ" smtClean="0"/>
              <a:pPr/>
              <a:t>‹#›</a:t>
            </a:fld>
            <a:endParaRPr lang="cs-CZ" dirty="0"/>
          </a:p>
        </p:txBody>
      </p:sp>
      <p:pic>
        <p:nvPicPr>
          <p:cNvPr id="10" name="Grafický objekt 9">
            <a:extLst>
              <a:ext uri="{FF2B5EF4-FFF2-40B4-BE49-F238E27FC236}">
                <a16:creationId xmlns:a16="http://schemas.microsoft.com/office/drawing/2014/main" id="{F57F243C-95A2-F45D-5747-33D70708E6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7139" y="6136916"/>
            <a:ext cx="1352550" cy="419100"/>
          </a:xfrm>
          <a:prstGeom prst="rect">
            <a:avLst/>
          </a:prstGeom>
        </p:spPr>
      </p:pic>
      <p:sp>
        <p:nvSpPr>
          <p:cNvPr id="6" name="Zástupný text 5">
            <a:extLst>
              <a:ext uri="{FF2B5EF4-FFF2-40B4-BE49-F238E27FC236}">
                <a16:creationId xmlns:a16="http://schemas.microsoft.com/office/drawing/2014/main" id="{365C9FCC-8C89-0D39-34DD-2DBF9CE026F8}"/>
              </a:ext>
            </a:extLst>
          </p:cNvPr>
          <p:cNvSpPr>
            <a:spLocks noGrp="1"/>
          </p:cNvSpPr>
          <p:nvPr>
            <p:ph type="body" sz="quarter" idx="13" hasCustomPrompt="1"/>
          </p:nvPr>
        </p:nvSpPr>
        <p:spPr>
          <a:xfrm>
            <a:off x="1607672" y="1348546"/>
            <a:ext cx="7945391" cy="4495662"/>
          </a:xfrm>
        </p:spPr>
        <p:txBody>
          <a:bodyPr>
            <a:normAutofit/>
          </a:bodyPr>
          <a:lstStyle>
            <a:lvl1pPr marL="594000" indent="-594000">
              <a:spcAft>
                <a:spcPts val="0"/>
              </a:spcAft>
              <a:buClr>
                <a:schemeClr val="accent2"/>
              </a:buClr>
              <a:buSzPct val="80000"/>
              <a:buFont typeface="Wingdings" panose="05000000000000000000" pitchFamily="2" charset="2"/>
              <a:buChar char=""/>
              <a:defRPr sz="1800">
                <a:latin typeface="Figtree" pitchFamily="2" charset="0"/>
              </a:defRPr>
            </a:lvl1pPr>
          </a:lstStyle>
          <a:p>
            <a:pPr lvl="0"/>
            <a:r>
              <a:rPr lang="cs-CZ" b="0" i="0" dirty="0">
                <a:solidFill>
                  <a:srgbClr val="000000"/>
                </a:solidFill>
                <a:effectLst/>
                <a:latin typeface="Open Sans" panose="020B0606030504020204" pitchFamily="34" charset="0"/>
              </a:rPr>
              <a:t>Bod</a:t>
            </a:r>
          </a:p>
          <a:p>
            <a:pPr lvl="0"/>
            <a:endParaRPr lang="cs-CZ" dirty="0"/>
          </a:p>
        </p:txBody>
      </p:sp>
    </p:spTree>
    <p:extLst>
      <p:ext uri="{BB962C8B-B14F-4D97-AF65-F5344CB8AC3E}">
        <p14:creationId xmlns:p14="http://schemas.microsoft.com/office/powerpoint/2010/main" val="426390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ide_text odrážk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6C21F6-5FB3-92F9-C2B7-BC3C0572E051}"/>
              </a:ext>
            </a:extLst>
          </p:cNvPr>
          <p:cNvSpPr>
            <a:spLocks noGrp="1"/>
          </p:cNvSpPr>
          <p:nvPr>
            <p:ph type="title" hasCustomPrompt="1"/>
          </p:nvPr>
        </p:nvSpPr>
        <p:spPr>
          <a:xfrm>
            <a:off x="467139" y="450574"/>
            <a:ext cx="10197548" cy="703401"/>
          </a:xfrm>
          <a:prstGeom prst="rect">
            <a:avLst/>
          </a:prstGeom>
        </p:spPr>
        <p:txBody>
          <a:bodyPr lIns="0" tIns="0" rIns="0" bIns="0" anchor="ctr" anchorCtr="0">
            <a:normAutofit/>
          </a:bodyPr>
          <a:lstStyle>
            <a:lvl1pPr>
              <a:defRPr sz="3600" b="1">
                <a:latin typeface="Figtree" pitchFamily="2" charset="0"/>
              </a:defRPr>
            </a:lvl1pPr>
          </a:lstStyle>
          <a:p>
            <a:r>
              <a:rPr lang="cs-CZ" dirty="0"/>
              <a:t>Text nebo text v odrážkách</a:t>
            </a:r>
          </a:p>
        </p:txBody>
      </p:sp>
      <p:sp>
        <p:nvSpPr>
          <p:cNvPr id="3" name="Zástupný obsah 2">
            <a:extLst>
              <a:ext uri="{FF2B5EF4-FFF2-40B4-BE49-F238E27FC236}">
                <a16:creationId xmlns:a16="http://schemas.microsoft.com/office/drawing/2014/main" id="{90976F1D-0943-F31B-E81F-4288F24FCC0A}"/>
              </a:ext>
            </a:extLst>
          </p:cNvPr>
          <p:cNvSpPr>
            <a:spLocks noGrp="1"/>
          </p:cNvSpPr>
          <p:nvPr>
            <p:ph idx="1"/>
          </p:nvPr>
        </p:nvSpPr>
        <p:spPr>
          <a:xfrm>
            <a:off x="467139" y="1348547"/>
            <a:ext cx="10197548" cy="4495662"/>
          </a:xfrm>
          <a:prstGeom prst="rect">
            <a:avLst/>
          </a:prstGeom>
        </p:spPr>
        <p:txBody>
          <a:bodyPr lIns="0"/>
          <a:lstStyle>
            <a:lvl1pPr>
              <a:buClr>
                <a:schemeClr val="accent2"/>
              </a:buClr>
              <a:defRPr sz="2000">
                <a:latin typeface="Figtree" pitchFamily="2" charset="0"/>
              </a:defRPr>
            </a:lvl1pPr>
            <a:lvl2pPr>
              <a:buClr>
                <a:schemeClr val="accent2"/>
              </a:buClr>
              <a:defRPr sz="1600">
                <a:latin typeface="Figtree" pitchFamily="2" charset="0"/>
              </a:defRPr>
            </a:lvl2pPr>
            <a:lvl3pPr>
              <a:buClr>
                <a:schemeClr val="accent2"/>
              </a:buClr>
              <a:defRPr sz="1400">
                <a:latin typeface="Figtree" pitchFamily="2" charset="0"/>
              </a:defRPr>
            </a:lvl3pPr>
            <a:lvl4pPr>
              <a:defRPr sz="1600">
                <a:latin typeface="Figtree" pitchFamily="2" charset="0"/>
              </a:defRPr>
            </a:lvl4pPr>
            <a:lvl5pPr>
              <a:defRPr sz="1600">
                <a:latin typeface="Figtree" pitchFamily="2" charset="0"/>
              </a:defRPr>
            </a:lvl5pPr>
          </a:lstStyle>
          <a:p>
            <a:pPr lvl="0"/>
            <a:r>
              <a:rPr lang="cs-CZ" dirty="0"/>
              <a:t>Po kliknutí můžete upravovat styly textu v předloze.</a:t>
            </a:r>
          </a:p>
          <a:p>
            <a:pPr lvl="1"/>
            <a:r>
              <a:rPr lang="cs-CZ" dirty="0"/>
              <a:t>Druhá úroveň</a:t>
            </a:r>
          </a:p>
          <a:p>
            <a:pPr lvl="2"/>
            <a:r>
              <a:rPr lang="cs-CZ" dirty="0"/>
              <a:t>Třetí úroveň</a:t>
            </a:r>
          </a:p>
        </p:txBody>
      </p:sp>
      <p:sp>
        <p:nvSpPr>
          <p:cNvPr id="6" name="Zástupný symbol pro číslo snímku 5">
            <a:extLst>
              <a:ext uri="{FF2B5EF4-FFF2-40B4-BE49-F238E27FC236}">
                <a16:creationId xmlns:a16="http://schemas.microsoft.com/office/drawing/2014/main" id="{E1B45F8B-C35B-E363-D6D4-2233C413CADE}"/>
              </a:ext>
            </a:extLst>
          </p:cNvPr>
          <p:cNvSpPr>
            <a:spLocks noGrp="1"/>
          </p:cNvSpPr>
          <p:nvPr>
            <p:ph type="sldNum" sz="quarter" idx="12"/>
          </p:nvPr>
        </p:nvSpPr>
        <p:spPr>
          <a:xfrm>
            <a:off x="7921487" y="6163903"/>
            <a:ext cx="2743200" cy="365125"/>
          </a:xfrm>
          <a:prstGeom prst="rect">
            <a:avLst/>
          </a:prstGeom>
        </p:spPr>
        <p:txBody>
          <a:bodyPr/>
          <a:lstStyle>
            <a:lvl1pPr>
              <a:defRPr sz="1100" b="0">
                <a:solidFill>
                  <a:schemeClr val="accent1"/>
                </a:solidFill>
                <a:latin typeface="Figtree" pitchFamily="2" charset="0"/>
              </a:defRPr>
            </a:lvl1pPr>
          </a:lstStyle>
          <a:p>
            <a:r>
              <a:rPr lang="cs-CZ" dirty="0"/>
              <a:t>slide </a:t>
            </a:r>
            <a:fld id="{E81B0134-131A-4CFD-A217-8A5CFB24891B}" type="slidenum">
              <a:rPr lang="cs-CZ" smtClean="0"/>
              <a:pPr/>
              <a:t>‹#›</a:t>
            </a:fld>
            <a:endParaRPr lang="cs-CZ" dirty="0"/>
          </a:p>
        </p:txBody>
      </p:sp>
      <p:pic>
        <p:nvPicPr>
          <p:cNvPr id="8" name="Grafický objekt 7">
            <a:extLst>
              <a:ext uri="{FF2B5EF4-FFF2-40B4-BE49-F238E27FC236}">
                <a16:creationId xmlns:a16="http://schemas.microsoft.com/office/drawing/2014/main" id="{A1C9EF65-DA6F-1529-BD87-9E85FBE012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59556" y="0"/>
            <a:ext cx="984250" cy="6858000"/>
          </a:xfrm>
          <a:prstGeom prst="rect">
            <a:avLst/>
          </a:prstGeom>
        </p:spPr>
      </p:pic>
      <p:pic>
        <p:nvPicPr>
          <p:cNvPr id="9" name="Grafický objekt 8">
            <a:extLst>
              <a:ext uri="{FF2B5EF4-FFF2-40B4-BE49-F238E27FC236}">
                <a16:creationId xmlns:a16="http://schemas.microsoft.com/office/drawing/2014/main" id="{DDA2B366-DF8C-AB7D-A1A9-2841E41F8A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7139" y="6136916"/>
            <a:ext cx="1352550" cy="419100"/>
          </a:xfrm>
          <a:prstGeom prst="rect">
            <a:avLst/>
          </a:prstGeom>
        </p:spPr>
      </p:pic>
    </p:spTree>
    <p:extLst>
      <p:ext uri="{BB962C8B-B14F-4D97-AF65-F5344CB8AC3E}">
        <p14:creationId xmlns:p14="http://schemas.microsoft.com/office/powerpoint/2010/main" val="137728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text 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6C21F6-5FB3-92F9-C2B7-BC3C0572E051}"/>
              </a:ext>
            </a:extLst>
          </p:cNvPr>
          <p:cNvSpPr>
            <a:spLocks noGrp="1"/>
          </p:cNvSpPr>
          <p:nvPr>
            <p:ph type="title" hasCustomPrompt="1"/>
          </p:nvPr>
        </p:nvSpPr>
        <p:spPr>
          <a:xfrm>
            <a:off x="467139" y="450574"/>
            <a:ext cx="10197548" cy="703401"/>
          </a:xfrm>
          <a:prstGeom prst="rect">
            <a:avLst/>
          </a:prstGeom>
        </p:spPr>
        <p:txBody>
          <a:bodyPr lIns="0" tIns="0" rIns="0" bIns="0" anchor="ctr" anchorCtr="0">
            <a:normAutofit/>
          </a:bodyPr>
          <a:lstStyle>
            <a:lvl1pPr>
              <a:defRPr sz="3600" b="1">
                <a:latin typeface="Figtree" pitchFamily="2" charset="0"/>
              </a:defRPr>
            </a:lvl1pPr>
          </a:lstStyle>
          <a:p>
            <a:r>
              <a:rPr lang="cs-CZ" dirty="0"/>
              <a:t>Text a fotografie</a:t>
            </a:r>
          </a:p>
        </p:txBody>
      </p:sp>
      <p:sp>
        <p:nvSpPr>
          <p:cNvPr id="3" name="Zástupný obsah 2">
            <a:extLst>
              <a:ext uri="{FF2B5EF4-FFF2-40B4-BE49-F238E27FC236}">
                <a16:creationId xmlns:a16="http://schemas.microsoft.com/office/drawing/2014/main" id="{90976F1D-0943-F31B-E81F-4288F24FCC0A}"/>
              </a:ext>
            </a:extLst>
          </p:cNvPr>
          <p:cNvSpPr>
            <a:spLocks noGrp="1"/>
          </p:cNvSpPr>
          <p:nvPr>
            <p:ph idx="1"/>
          </p:nvPr>
        </p:nvSpPr>
        <p:spPr>
          <a:xfrm>
            <a:off x="467139" y="1348547"/>
            <a:ext cx="3569284" cy="4495662"/>
          </a:xfrm>
          <a:prstGeom prst="rect">
            <a:avLst/>
          </a:prstGeom>
        </p:spPr>
        <p:txBody>
          <a:bodyPr lIns="0"/>
          <a:lstStyle>
            <a:lvl1pPr>
              <a:buClr>
                <a:schemeClr val="accent2"/>
              </a:buClr>
              <a:defRPr sz="2000">
                <a:latin typeface="Figtree" pitchFamily="2" charset="0"/>
              </a:defRPr>
            </a:lvl1pPr>
            <a:lvl2pPr>
              <a:buClr>
                <a:schemeClr val="accent2"/>
              </a:buClr>
              <a:defRPr sz="1600">
                <a:latin typeface="Figtree" pitchFamily="2" charset="0"/>
              </a:defRPr>
            </a:lvl2pPr>
            <a:lvl3pPr>
              <a:buClr>
                <a:schemeClr val="accent2"/>
              </a:buClr>
              <a:defRPr sz="1400">
                <a:latin typeface="Figtree" pitchFamily="2" charset="0"/>
              </a:defRPr>
            </a:lvl3pPr>
            <a:lvl4pPr>
              <a:defRPr sz="1600">
                <a:latin typeface="Figtree" pitchFamily="2" charset="0"/>
              </a:defRPr>
            </a:lvl4pPr>
            <a:lvl5pPr>
              <a:defRPr sz="1600">
                <a:latin typeface="Figtree" pitchFamily="2" charset="0"/>
              </a:defRPr>
            </a:lvl5pPr>
          </a:lstStyle>
          <a:p>
            <a:pPr lvl="0"/>
            <a:r>
              <a:rPr lang="cs-CZ" dirty="0"/>
              <a:t>Po kliknutí můžete upravovat styly textu v předloze.</a:t>
            </a:r>
          </a:p>
          <a:p>
            <a:pPr lvl="1"/>
            <a:r>
              <a:rPr lang="cs-CZ" dirty="0"/>
              <a:t>Druhá úroveň</a:t>
            </a:r>
          </a:p>
          <a:p>
            <a:pPr lvl="2"/>
            <a:r>
              <a:rPr lang="cs-CZ" dirty="0"/>
              <a:t>Třetí úroveň</a:t>
            </a:r>
          </a:p>
        </p:txBody>
      </p:sp>
      <p:pic>
        <p:nvPicPr>
          <p:cNvPr id="8" name="Grafický objekt 7">
            <a:extLst>
              <a:ext uri="{FF2B5EF4-FFF2-40B4-BE49-F238E27FC236}">
                <a16:creationId xmlns:a16="http://schemas.microsoft.com/office/drawing/2014/main" id="{A1C9EF65-DA6F-1529-BD87-9E85FBE012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59556" y="0"/>
            <a:ext cx="984250" cy="6858000"/>
          </a:xfrm>
          <a:prstGeom prst="rect">
            <a:avLst/>
          </a:prstGeom>
        </p:spPr>
      </p:pic>
      <p:sp>
        <p:nvSpPr>
          <p:cNvPr id="5" name="Zástupný symbol obrázku 4">
            <a:extLst>
              <a:ext uri="{FF2B5EF4-FFF2-40B4-BE49-F238E27FC236}">
                <a16:creationId xmlns:a16="http://schemas.microsoft.com/office/drawing/2014/main" id="{C00516B1-43FE-7899-D0FB-BCE34B41A9DA}"/>
              </a:ext>
            </a:extLst>
          </p:cNvPr>
          <p:cNvSpPr>
            <a:spLocks noGrp="1"/>
          </p:cNvSpPr>
          <p:nvPr>
            <p:ph type="pic" sz="quarter" idx="13"/>
          </p:nvPr>
        </p:nvSpPr>
        <p:spPr>
          <a:xfrm>
            <a:off x="4331292" y="1347788"/>
            <a:ext cx="6332756" cy="4495800"/>
          </a:xfrm>
          <a:prstGeom prst="rect">
            <a:avLst/>
          </a:prstGeom>
        </p:spPr>
        <p:txBody>
          <a:bodyPr/>
          <a:lstStyle/>
          <a:p>
            <a:endParaRPr lang="cs-CZ"/>
          </a:p>
        </p:txBody>
      </p:sp>
      <p:sp>
        <p:nvSpPr>
          <p:cNvPr id="7" name="Zástupný symbol pro číslo snímku 5">
            <a:extLst>
              <a:ext uri="{FF2B5EF4-FFF2-40B4-BE49-F238E27FC236}">
                <a16:creationId xmlns:a16="http://schemas.microsoft.com/office/drawing/2014/main" id="{2D74336F-B268-7F24-05E6-7FCFD1555821}"/>
              </a:ext>
            </a:extLst>
          </p:cNvPr>
          <p:cNvSpPr>
            <a:spLocks noGrp="1"/>
          </p:cNvSpPr>
          <p:nvPr>
            <p:ph type="sldNum" sz="quarter" idx="12"/>
          </p:nvPr>
        </p:nvSpPr>
        <p:spPr>
          <a:xfrm>
            <a:off x="7921487" y="6163903"/>
            <a:ext cx="2743200" cy="365125"/>
          </a:xfrm>
          <a:prstGeom prst="rect">
            <a:avLst/>
          </a:prstGeom>
        </p:spPr>
        <p:txBody>
          <a:bodyPr/>
          <a:lstStyle>
            <a:lvl1pPr>
              <a:defRPr sz="1100" b="0">
                <a:solidFill>
                  <a:schemeClr val="accent1"/>
                </a:solidFill>
                <a:latin typeface="Figtree" pitchFamily="2" charset="0"/>
              </a:defRPr>
            </a:lvl1pPr>
          </a:lstStyle>
          <a:p>
            <a:r>
              <a:rPr lang="cs-CZ" dirty="0"/>
              <a:t>slide </a:t>
            </a:r>
            <a:fld id="{E81B0134-131A-4CFD-A217-8A5CFB24891B}" type="slidenum">
              <a:rPr lang="cs-CZ" smtClean="0"/>
              <a:pPr/>
              <a:t>‹#›</a:t>
            </a:fld>
            <a:endParaRPr lang="cs-CZ" dirty="0"/>
          </a:p>
        </p:txBody>
      </p:sp>
      <p:pic>
        <p:nvPicPr>
          <p:cNvPr id="10" name="Grafický objekt 9">
            <a:extLst>
              <a:ext uri="{FF2B5EF4-FFF2-40B4-BE49-F238E27FC236}">
                <a16:creationId xmlns:a16="http://schemas.microsoft.com/office/drawing/2014/main" id="{F57F243C-95A2-F45D-5747-33D70708E6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7139" y="6136916"/>
            <a:ext cx="1352550" cy="419100"/>
          </a:xfrm>
          <a:prstGeom prst="rect">
            <a:avLst/>
          </a:prstGeom>
        </p:spPr>
      </p:pic>
    </p:spTree>
    <p:extLst>
      <p:ext uri="{BB962C8B-B14F-4D97-AF65-F5344CB8AC3E}">
        <p14:creationId xmlns:p14="http://schemas.microsoft.com/office/powerpoint/2010/main" val="88208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3x 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6C21F6-5FB3-92F9-C2B7-BC3C0572E051}"/>
              </a:ext>
            </a:extLst>
          </p:cNvPr>
          <p:cNvSpPr>
            <a:spLocks noGrp="1"/>
          </p:cNvSpPr>
          <p:nvPr>
            <p:ph type="title" hasCustomPrompt="1"/>
          </p:nvPr>
        </p:nvSpPr>
        <p:spPr>
          <a:xfrm>
            <a:off x="467139" y="450574"/>
            <a:ext cx="10197548" cy="703401"/>
          </a:xfrm>
          <a:prstGeom prst="rect">
            <a:avLst/>
          </a:prstGeom>
        </p:spPr>
        <p:txBody>
          <a:bodyPr lIns="0" tIns="0" rIns="0" bIns="0" anchor="ctr" anchorCtr="0">
            <a:normAutofit/>
          </a:bodyPr>
          <a:lstStyle>
            <a:lvl1pPr>
              <a:defRPr sz="3600" b="1">
                <a:latin typeface="Figtree" pitchFamily="2" charset="0"/>
              </a:defRPr>
            </a:lvl1pPr>
          </a:lstStyle>
          <a:p>
            <a:r>
              <a:rPr lang="cs-CZ" dirty="0"/>
              <a:t>Více fotografií</a:t>
            </a:r>
          </a:p>
        </p:txBody>
      </p:sp>
      <p:pic>
        <p:nvPicPr>
          <p:cNvPr id="8" name="Grafický objekt 7">
            <a:extLst>
              <a:ext uri="{FF2B5EF4-FFF2-40B4-BE49-F238E27FC236}">
                <a16:creationId xmlns:a16="http://schemas.microsoft.com/office/drawing/2014/main" id="{A1C9EF65-DA6F-1529-BD87-9E85FBE012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59556" y="0"/>
            <a:ext cx="984250" cy="6858000"/>
          </a:xfrm>
          <a:prstGeom prst="rect">
            <a:avLst/>
          </a:prstGeom>
        </p:spPr>
      </p:pic>
      <p:sp>
        <p:nvSpPr>
          <p:cNvPr id="5" name="Zástupný symbol obrázku 4">
            <a:extLst>
              <a:ext uri="{FF2B5EF4-FFF2-40B4-BE49-F238E27FC236}">
                <a16:creationId xmlns:a16="http://schemas.microsoft.com/office/drawing/2014/main" id="{C00516B1-43FE-7899-D0FB-BCE34B41A9DA}"/>
              </a:ext>
            </a:extLst>
          </p:cNvPr>
          <p:cNvSpPr>
            <a:spLocks noGrp="1"/>
          </p:cNvSpPr>
          <p:nvPr>
            <p:ph type="pic" sz="quarter" idx="13"/>
          </p:nvPr>
        </p:nvSpPr>
        <p:spPr>
          <a:xfrm>
            <a:off x="467139" y="1347788"/>
            <a:ext cx="6332756" cy="4495800"/>
          </a:xfrm>
          <a:prstGeom prst="rect">
            <a:avLst/>
          </a:prstGeom>
        </p:spPr>
        <p:txBody>
          <a:bodyPr/>
          <a:lstStyle/>
          <a:p>
            <a:endParaRPr lang="cs-CZ" dirty="0"/>
          </a:p>
        </p:txBody>
      </p:sp>
      <p:sp>
        <p:nvSpPr>
          <p:cNvPr id="4" name="Zástupný symbol obrázku 4">
            <a:extLst>
              <a:ext uri="{FF2B5EF4-FFF2-40B4-BE49-F238E27FC236}">
                <a16:creationId xmlns:a16="http://schemas.microsoft.com/office/drawing/2014/main" id="{83A25435-3CA1-0CD6-6CC7-224057356231}"/>
              </a:ext>
            </a:extLst>
          </p:cNvPr>
          <p:cNvSpPr>
            <a:spLocks noGrp="1"/>
          </p:cNvSpPr>
          <p:nvPr>
            <p:ph type="pic" sz="quarter" idx="14"/>
          </p:nvPr>
        </p:nvSpPr>
        <p:spPr>
          <a:xfrm>
            <a:off x="7111779" y="1347788"/>
            <a:ext cx="3552908" cy="2087880"/>
          </a:xfrm>
          <a:prstGeom prst="rect">
            <a:avLst/>
          </a:prstGeom>
        </p:spPr>
        <p:txBody>
          <a:bodyPr/>
          <a:lstStyle/>
          <a:p>
            <a:endParaRPr lang="cs-CZ"/>
          </a:p>
        </p:txBody>
      </p:sp>
      <p:sp>
        <p:nvSpPr>
          <p:cNvPr id="11" name="Zástupný symbol obrázku 4">
            <a:extLst>
              <a:ext uri="{FF2B5EF4-FFF2-40B4-BE49-F238E27FC236}">
                <a16:creationId xmlns:a16="http://schemas.microsoft.com/office/drawing/2014/main" id="{A6547C54-5F32-7DD6-6C7B-747C3ACA2E66}"/>
              </a:ext>
            </a:extLst>
          </p:cNvPr>
          <p:cNvSpPr>
            <a:spLocks noGrp="1"/>
          </p:cNvSpPr>
          <p:nvPr>
            <p:ph type="pic" sz="quarter" idx="15"/>
          </p:nvPr>
        </p:nvSpPr>
        <p:spPr>
          <a:xfrm>
            <a:off x="7111779" y="3755708"/>
            <a:ext cx="3552908" cy="2087880"/>
          </a:xfrm>
          <a:prstGeom prst="rect">
            <a:avLst/>
          </a:prstGeom>
        </p:spPr>
        <p:txBody>
          <a:bodyPr/>
          <a:lstStyle/>
          <a:p>
            <a:endParaRPr lang="cs-CZ"/>
          </a:p>
        </p:txBody>
      </p:sp>
      <p:sp>
        <p:nvSpPr>
          <p:cNvPr id="12" name="Zástupný symbol pro číslo snímku 5">
            <a:extLst>
              <a:ext uri="{FF2B5EF4-FFF2-40B4-BE49-F238E27FC236}">
                <a16:creationId xmlns:a16="http://schemas.microsoft.com/office/drawing/2014/main" id="{580A7522-AB89-D285-CA56-643A2F4B6DBE}"/>
              </a:ext>
            </a:extLst>
          </p:cNvPr>
          <p:cNvSpPr>
            <a:spLocks noGrp="1"/>
          </p:cNvSpPr>
          <p:nvPr>
            <p:ph type="sldNum" sz="quarter" idx="12"/>
          </p:nvPr>
        </p:nvSpPr>
        <p:spPr>
          <a:xfrm>
            <a:off x="7921487" y="6163903"/>
            <a:ext cx="2743200" cy="365125"/>
          </a:xfrm>
          <a:prstGeom prst="rect">
            <a:avLst/>
          </a:prstGeom>
        </p:spPr>
        <p:txBody>
          <a:bodyPr/>
          <a:lstStyle>
            <a:lvl1pPr>
              <a:defRPr sz="1100" b="0">
                <a:solidFill>
                  <a:schemeClr val="accent1"/>
                </a:solidFill>
                <a:latin typeface="Figtree" pitchFamily="2" charset="0"/>
              </a:defRPr>
            </a:lvl1pPr>
          </a:lstStyle>
          <a:p>
            <a:r>
              <a:rPr lang="cs-CZ" dirty="0"/>
              <a:t>slide </a:t>
            </a:r>
            <a:fld id="{E81B0134-131A-4CFD-A217-8A5CFB24891B}" type="slidenum">
              <a:rPr lang="cs-CZ" smtClean="0"/>
              <a:pPr/>
              <a:t>‹#›</a:t>
            </a:fld>
            <a:endParaRPr lang="cs-CZ" dirty="0"/>
          </a:p>
        </p:txBody>
      </p:sp>
      <p:pic>
        <p:nvPicPr>
          <p:cNvPr id="13" name="Grafický objekt 12">
            <a:extLst>
              <a:ext uri="{FF2B5EF4-FFF2-40B4-BE49-F238E27FC236}">
                <a16:creationId xmlns:a16="http://schemas.microsoft.com/office/drawing/2014/main" id="{1BF279F9-E71E-B87C-9E64-BB0711E384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7139" y="6136916"/>
            <a:ext cx="1352550" cy="419100"/>
          </a:xfrm>
          <a:prstGeom prst="rect">
            <a:avLst/>
          </a:prstGeom>
        </p:spPr>
      </p:pic>
    </p:spTree>
    <p:extLst>
      <p:ext uri="{BB962C8B-B14F-4D97-AF65-F5344CB8AC3E}">
        <p14:creationId xmlns:p14="http://schemas.microsoft.com/office/powerpoint/2010/main" val="79139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text obrázek RED">
    <p:bg>
      <p:bgPr>
        <a:gradFill>
          <a:gsLst>
            <a:gs pos="100000">
              <a:schemeClr val="accent2"/>
            </a:gs>
            <a:gs pos="0">
              <a:srgbClr val="CD0917"/>
            </a:gs>
          </a:gsLst>
          <a:lin ang="0" scaled="0"/>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6C21F6-5FB3-92F9-C2B7-BC3C0572E051}"/>
              </a:ext>
            </a:extLst>
          </p:cNvPr>
          <p:cNvSpPr>
            <a:spLocks noGrp="1"/>
          </p:cNvSpPr>
          <p:nvPr>
            <p:ph type="title" hasCustomPrompt="1"/>
          </p:nvPr>
        </p:nvSpPr>
        <p:spPr>
          <a:xfrm>
            <a:off x="467139" y="450574"/>
            <a:ext cx="10197548" cy="703401"/>
          </a:xfrm>
          <a:prstGeom prst="rect">
            <a:avLst/>
          </a:prstGeom>
        </p:spPr>
        <p:txBody>
          <a:bodyPr lIns="0" tIns="0" rIns="0" bIns="0" anchor="ctr" anchorCtr="0">
            <a:normAutofit/>
          </a:bodyPr>
          <a:lstStyle>
            <a:lvl1pPr>
              <a:defRPr sz="3600" b="1">
                <a:solidFill>
                  <a:schemeClr val="bg1"/>
                </a:solidFill>
                <a:latin typeface="Figtree" pitchFamily="2" charset="0"/>
              </a:defRPr>
            </a:lvl1pPr>
          </a:lstStyle>
          <a:p>
            <a:r>
              <a:rPr lang="cs-CZ" dirty="0"/>
              <a:t>Text a fotografie (inverzně)</a:t>
            </a:r>
          </a:p>
        </p:txBody>
      </p:sp>
      <p:sp>
        <p:nvSpPr>
          <p:cNvPr id="3" name="Zástupný obsah 2">
            <a:extLst>
              <a:ext uri="{FF2B5EF4-FFF2-40B4-BE49-F238E27FC236}">
                <a16:creationId xmlns:a16="http://schemas.microsoft.com/office/drawing/2014/main" id="{90976F1D-0943-F31B-E81F-4288F24FCC0A}"/>
              </a:ext>
            </a:extLst>
          </p:cNvPr>
          <p:cNvSpPr>
            <a:spLocks noGrp="1"/>
          </p:cNvSpPr>
          <p:nvPr>
            <p:ph idx="1"/>
          </p:nvPr>
        </p:nvSpPr>
        <p:spPr>
          <a:xfrm>
            <a:off x="467139" y="1348547"/>
            <a:ext cx="3569284" cy="4495662"/>
          </a:xfrm>
          <a:prstGeom prst="rect">
            <a:avLst/>
          </a:prstGeom>
        </p:spPr>
        <p:txBody>
          <a:bodyPr lIns="0"/>
          <a:lstStyle>
            <a:lvl1pPr>
              <a:buClr>
                <a:schemeClr val="accent1"/>
              </a:buClr>
              <a:defRPr sz="2000">
                <a:solidFill>
                  <a:schemeClr val="bg1"/>
                </a:solidFill>
                <a:latin typeface="Figtree" pitchFamily="2" charset="0"/>
              </a:defRPr>
            </a:lvl1pPr>
            <a:lvl2pPr>
              <a:buClr>
                <a:schemeClr val="accent1"/>
              </a:buClr>
              <a:defRPr sz="1600">
                <a:solidFill>
                  <a:schemeClr val="bg1"/>
                </a:solidFill>
                <a:latin typeface="Figtree" pitchFamily="2" charset="0"/>
              </a:defRPr>
            </a:lvl2pPr>
            <a:lvl3pPr>
              <a:buClr>
                <a:schemeClr val="accent1"/>
              </a:buClr>
              <a:defRPr sz="1400">
                <a:solidFill>
                  <a:schemeClr val="bg1"/>
                </a:solidFill>
                <a:latin typeface="Figtree" pitchFamily="2" charset="0"/>
              </a:defRPr>
            </a:lvl3pPr>
            <a:lvl4pPr>
              <a:defRPr sz="1600">
                <a:latin typeface="Figtree" pitchFamily="2" charset="0"/>
              </a:defRPr>
            </a:lvl4pPr>
            <a:lvl5pPr>
              <a:defRPr sz="1600">
                <a:latin typeface="Figtree" pitchFamily="2" charset="0"/>
              </a:defRPr>
            </a:lvl5pPr>
          </a:lstStyle>
          <a:p>
            <a:pPr lvl="0"/>
            <a:r>
              <a:rPr lang="cs-CZ" dirty="0"/>
              <a:t>Po kliknutí můžete upravovat styly textu v předloze.</a:t>
            </a:r>
          </a:p>
          <a:p>
            <a:pPr lvl="1"/>
            <a:r>
              <a:rPr lang="cs-CZ" dirty="0"/>
              <a:t>Druhá úroveň</a:t>
            </a:r>
          </a:p>
          <a:p>
            <a:pPr lvl="2"/>
            <a:r>
              <a:rPr lang="cs-CZ" dirty="0"/>
              <a:t>Třetí úroveň</a:t>
            </a:r>
          </a:p>
        </p:txBody>
      </p:sp>
      <p:sp>
        <p:nvSpPr>
          <p:cNvPr id="6" name="Zástupný symbol pro číslo snímku 5">
            <a:extLst>
              <a:ext uri="{FF2B5EF4-FFF2-40B4-BE49-F238E27FC236}">
                <a16:creationId xmlns:a16="http://schemas.microsoft.com/office/drawing/2014/main" id="{E1B45F8B-C35B-E363-D6D4-2233C413CADE}"/>
              </a:ext>
            </a:extLst>
          </p:cNvPr>
          <p:cNvSpPr>
            <a:spLocks noGrp="1"/>
          </p:cNvSpPr>
          <p:nvPr>
            <p:ph type="sldNum" sz="quarter" idx="12"/>
          </p:nvPr>
        </p:nvSpPr>
        <p:spPr>
          <a:xfrm>
            <a:off x="7921487" y="6163903"/>
            <a:ext cx="2743200" cy="365125"/>
          </a:xfrm>
          <a:prstGeom prst="rect">
            <a:avLst/>
          </a:prstGeom>
        </p:spPr>
        <p:txBody>
          <a:bodyPr/>
          <a:lstStyle>
            <a:lvl1pPr>
              <a:defRPr sz="1100" b="0">
                <a:solidFill>
                  <a:schemeClr val="bg1"/>
                </a:solidFill>
                <a:latin typeface="Figtree" pitchFamily="2" charset="0"/>
              </a:defRPr>
            </a:lvl1pPr>
          </a:lstStyle>
          <a:p>
            <a:r>
              <a:rPr lang="cs-CZ" dirty="0"/>
              <a:t>slide </a:t>
            </a:r>
            <a:fld id="{E81B0134-131A-4CFD-A217-8A5CFB24891B}" type="slidenum">
              <a:rPr lang="cs-CZ" smtClean="0"/>
              <a:pPr/>
              <a:t>‹#›</a:t>
            </a:fld>
            <a:endParaRPr lang="cs-CZ" dirty="0"/>
          </a:p>
        </p:txBody>
      </p:sp>
      <p:pic>
        <p:nvPicPr>
          <p:cNvPr id="8" name="Grafický objekt 7">
            <a:extLst>
              <a:ext uri="{FF2B5EF4-FFF2-40B4-BE49-F238E27FC236}">
                <a16:creationId xmlns:a16="http://schemas.microsoft.com/office/drawing/2014/main" id="{A1C9EF65-DA6F-1529-BD87-9E85FBE012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59556" y="0"/>
            <a:ext cx="984250" cy="6858000"/>
          </a:xfrm>
          <a:prstGeom prst="rect">
            <a:avLst/>
          </a:prstGeom>
        </p:spPr>
      </p:pic>
      <p:sp>
        <p:nvSpPr>
          <p:cNvPr id="5" name="Zástupný symbol obrázku 4">
            <a:extLst>
              <a:ext uri="{FF2B5EF4-FFF2-40B4-BE49-F238E27FC236}">
                <a16:creationId xmlns:a16="http://schemas.microsoft.com/office/drawing/2014/main" id="{C00516B1-43FE-7899-D0FB-BCE34B41A9DA}"/>
              </a:ext>
            </a:extLst>
          </p:cNvPr>
          <p:cNvSpPr>
            <a:spLocks noGrp="1"/>
          </p:cNvSpPr>
          <p:nvPr>
            <p:ph type="pic" sz="quarter" idx="13"/>
          </p:nvPr>
        </p:nvSpPr>
        <p:spPr>
          <a:xfrm>
            <a:off x="4331292" y="1347788"/>
            <a:ext cx="6332756" cy="4495800"/>
          </a:xfrm>
          <a:prstGeom prst="rect">
            <a:avLst/>
          </a:prstGeom>
        </p:spPr>
        <p:txBody>
          <a:bodyPr/>
          <a:lstStyle>
            <a:lvl1pPr>
              <a:defRPr>
                <a:solidFill>
                  <a:schemeClr val="bg1"/>
                </a:solidFill>
              </a:defRPr>
            </a:lvl1pPr>
          </a:lstStyle>
          <a:p>
            <a:endParaRPr lang="cs-CZ" dirty="0"/>
          </a:p>
        </p:txBody>
      </p:sp>
      <p:pic>
        <p:nvPicPr>
          <p:cNvPr id="4" name="Grafický objekt 3">
            <a:extLst>
              <a:ext uri="{FF2B5EF4-FFF2-40B4-BE49-F238E27FC236}">
                <a16:creationId xmlns:a16="http://schemas.microsoft.com/office/drawing/2014/main" id="{F6F66683-DBB2-C1F1-02F4-9FC45A970DE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7139" y="6085282"/>
            <a:ext cx="1337310" cy="527986"/>
          </a:xfrm>
          <a:prstGeom prst="rect">
            <a:avLst/>
          </a:prstGeom>
        </p:spPr>
      </p:pic>
    </p:spTree>
    <p:extLst>
      <p:ext uri="{BB962C8B-B14F-4D97-AF65-F5344CB8AC3E}">
        <p14:creationId xmlns:p14="http://schemas.microsoft.com/office/powerpoint/2010/main" val="194283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3x obrázek BLUE">
    <p:bg>
      <p:bgPr>
        <a:gradFill>
          <a:gsLst>
            <a:gs pos="100000">
              <a:schemeClr val="accent1"/>
            </a:gs>
            <a:gs pos="0">
              <a:srgbClr val="0E427C"/>
            </a:gs>
          </a:gsLst>
          <a:lin ang="0" scaled="0"/>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6C21F6-5FB3-92F9-C2B7-BC3C0572E051}"/>
              </a:ext>
            </a:extLst>
          </p:cNvPr>
          <p:cNvSpPr>
            <a:spLocks noGrp="1"/>
          </p:cNvSpPr>
          <p:nvPr>
            <p:ph type="title" hasCustomPrompt="1"/>
          </p:nvPr>
        </p:nvSpPr>
        <p:spPr>
          <a:xfrm>
            <a:off x="467139" y="450574"/>
            <a:ext cx="10197548" cy="703401"/>
          </a:xfrm>
          <a:prstGeom prst="rect">
            <a:avLst/>
          </a:prstGeom>
        </p:spPr>
        <p:txBody>
          <a:bodyPr lIns="0" tIns="0" rIns="0" bIns="0" anchor="ctr" anchorCtr="0">
            <a:normAutofit/>
          </a:bodyPr>
          <a:lstStyle>
            <a:lvl1pPr>
              <a:defRPr sz="3600" b="1">
                <a:solidFill>
                  <a:schemeClr val="bg1"/>
                </a:solidFill>
                <a:latin typeface="Figtree" pitchFamily="2" charset="0"/>
              </a:defRPr>
            </a:lvl1pPr>
          </a:lstStyle>
          <a:p>
            <a:r>
              <a:rPr lang="cs-CZ" dirty="0"/>
              <a:t>Více fotografií (inverzně)</a:t>
            </a:r>
          </a:p>
        </p:txBody>
      </p:sp>
      <p:pic>
        <p:nvPicPr>
          <p:cNvPr id="8" name="Grafický objekt 7">
            <a:extLst>
              <a:ext uri="{FF2B5EF4-FFF2-40B4-BE49-F238E27FC236}">
                <a16:creationId xmlns:a16="http://schemas.microsoft.com/office/drawing/2014/main" id="{A1C9EF65-DA6F-1529-BD87-9E85FBE012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59556" y="3175"/>
            <a:ext cx="984250" cy="6851650"/>
          </a:xfrm>
          <a:prstGeom prst="rect">
            <a:avLst/>
          </a:prstGeom>
        </p:spPr>
      </p:pic>
      <p:sp>
        <p:nvSpPr>
          <p:cNvPr id="5" name="Zástupný symbol obrázku 4">
            <a:extLst>
              <a:ext uri="{FF2B5EF4-FFF2-40B4-BE49-F238E27FC236}">
                <a16:creationId xmlns:a16="http://schemas.microsoft.com/office/drawing/2014/main" id="{C00516B1-43FE-7899-D0FB-BCE34B41A9DA}"/>
              </a:ext>
            </a:extLst>
          </p:cNvPr>
          <p:cNvSpPr>
            <a:spLocks noGrp="1"/>
          </p:cNvSpPr>
          <p:nvPr>
            <p:ph type="pic" sz="quarter" idx="13"/>
          </p:nvPr>
        </p:nvSpPr>
        <p:spPr>
          <a:xfrm>
            <a:off x="467139" y="1347788"/>
            <a:ext cx="6332756" cy="4495800"/>
          </a:xfrm>
          <a:prstGeom prst="rect">
            <a:avLst/>
          </a:prstGeom>
        </p:spPr>
        <p:txBody>
          <a:bodyPr/>
          <a:lstStyle>
            <a:lvl1pPr>
              <a:defRPr>
                <a:solidFill>
                  <a:schemeClr val="bg1"/>
                </a:solidFill>
              </a:defRPr>
            </a:lvl1pPr>
          </a:lstStyle>
          <a:p>
            <a:endParaRPr lang="cs-CZ" dirty="0"/>
          </a:p>
        </p:txBody>
      </p:sp>
      <p:sp>
        <p:nvSpPr>
          <p:cNvPr id="4" name="Zástupný symbol obrázku 4">
            <a:extLst>
              <a:ext uri="{FF2B5EF4-FFF2-40B4-BE49-F238E27FC236}">
                <a16:creationId xmlns:a16="http://schemas.microsoft.com/office/drawing/2014/main" id="{83A25435-3CA1-0CD6-6CC7-224057356231}"/>
              </a:ext>
            </a:extLst>
          </p:cNvPr>
          <p:cNvSpPr>
            <a:spLocks noGrp="1"/>
          </p:cNvSpPr>
          <p:nvPr>
            <p:ph type="pic" sz="quarter" idx="14"/>
          </p:nvPr>
        </p:nvSpPr>
        <p:spPr>
          <a:xfrm>
            <a:off x="7111779" y="1347788"/>
            <a:ext cx="3552908" cy="2087880"/>
          </a:xfrm>
          <a:prstGeom prst="rect">
            <a:avLst/>
          </a:prstGeom>
        </p:spPr>
        <p:txBody>
          <a:bodyPr/>
          <a:lstStyle>
            <a:lvl1pPr>
              <a:defRPr>
                <a:solidFill>
                  <a:schemeClr val="bg1"/>
                </a:solidFill>
              </a:defRPr>
            </a:lvl1pPr>
          </a:lstStyle>
          <a:p>
            <a:endParaRPr lang="cs-CZ" dirty="0"/>
          </a:p>
        </p:txBody>
      </p:sp>
      <p:sp>
        <p:nvSpPr>
          <p:cNvPr id="11" name="Zástupný symbol obrázku 4">
            <a:extLst>
              <a:ext uri="{FF2B5EF4-FFF2-40B4-BE49-F238E27FC236}">
                <a16:creationId xmlns:a16="http://schemas.microsoft.com/office/drawing/2014/main" id="{A6547C54-5F32-7DD6-6C7B-747C3ACA2E66}"/>
              </a:ext>
            </a:extLst>
          </p:cNvPr>
          <p:cNvSpPr>
            <a:spLocks noGrp="1"/>
          </p:cNvSpPr>
          <p:nvPr>
            <p:ph type="pic" sz="quarter" idx="15"/>
          </p:nvPr>
        </p:nvSpPr>
        <p:spPr>
          <a:xfrm>
            <a:off x="7111779" y="3755708"/>
            <a:ext cx="3552908" cy="2087880"/>
          </a:xfrm>
          <a:prstGeom prst="rect">
            <a:avLst/>
          </a:prstGeom>
        </p:spPr>
        <p:txBody>
          <a:bodyPr/>
          <a:lstStyle>
            <a:lvl1pPr>
              <a:defRPr>
                <a:solidFill>
                  <a:schemeClr val="bg1"/>
                </a:solidFill>
              </a:defRPr>
            </a:lvl1pPr>
          </a:lstStyle>
          <a:p>
            <a:endParaRPr lang="cs-CZ" dirty="0"/>
          </a:p>
        </p:txBody>
      </p:sp>
      <p:sp>
        <p:nvSpPr>
          <p:cNvPr id="13" name="Zástupný symbol pro číslo snímku 5">
            <a:extLst>
              <a:ext uri="{FF2B5EF4-FFF2-40B4-BE49-F238E27FC236}">
                <a16:creationId xmlns:a16="http://schemas.microsoft.com/office/drawing/2014/main" id="{7C5652EE-70FC-40CE-46BD-232B60E60A10}"/>
              </a:ext>
            </a:extLst>
          </p:cNvPr>
          <p:cNvSpPr>
            <a:spLocks noGrp="1"/>
          </p:cNvSpPr>
          <p:nvPr>
            <p:ph type="sldNum" sz="quarter" idx="12"/>
          </p:nvPr>
        </p:nvSpPr>
        <p:spPr>
          <a:xfrm>
            <a:off x="7921487" y="6163903"/>
            <a:ext cx="2743200" cy="365125"/>
          </a:xfrm>
          <a:prstGeom prst="rect">
            <a:avLst/>
          </a:prstGeom>
        </p:spPr>
        <p:txBody>
          <a:bodyPr/>
          <a:lstStyle>
            <a:lvl1pPr>
              <a:defRPr sz="1100" b="0">
                <a:solidFill>
                  <a:schemeClr val="bg1"/>
                </a:solidFill>
                <a:latin typeface="Figtree" pitchFamily="2" charset="0"/>
              </a:defRPr>
            </a:lvl1pPr>
          </a:lstStyle>
          <a:p>
            <a:r>
              <a:rPr lang="cs-CZ" dirty="0"/>
              <a:t>slide </a:t>
            </a:r>
            <a:fld id="{E81B0134-131A-4CFD-A217-8A5CFB24891B}" type="slidenum">
              <a:rPr lang="cs-CZ" smtClean="0"/>
              <a:pPr/>
              <a:t>‹#›</a:t>
            </a:fld>
            <a:endParaRPr lang="cs-CZ" dirty="0"/>
          </a:p>
        </p:txBody>
      </p:sp>
      <p:pic>
        <p:nvPicPr>
          <p:cNvPr id="14" name="Grafický objekt 13">
            <a:extLst>
              <a:ext uri="{FF2B5EF4-FFF2-40B4-BE49-F238E27FC236}">
                <a16:creationId xmlns:a16="http://schemas.microsoft.com/office/drawing/2014/main" id="{BD646D12-D7B4-6CA5-A035-6FB4BBA007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7139" y="6085282"/>
            <a:ext cx="1337310" cy="527986"/>
          </a:xfrm>
          <a:prstGeom prst="rect">
            <a:avLst/>
          </a:prstGeom>
        </p:spPr>
      </p:pic>
    </p:spTree>
    <p:extLst>
      <p:ext uri="{BB962C8B-B14F-4D97-AF65-F5344CB8AC3E}">
        <p14:creationId xmlns:p14="http://schemas.microsoft.com/office/powerpoint/2010/main" val="166240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CA9E4C2-D2B8-4F42-A04D-FF4488FEB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B3B70C7-4A61-6984-030E-DEFB069F5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B7C0D57-81BF-D03B-2D47-AAC1209C8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cs-CZ"/>
          </a:p>
        </p:txBody>
      </p:sp>
      <p:sp>
        <p:nvSpPr>
          <p:cNvPr id="5" name="Zástupný symbol pro zápatí 4">
            <a:extLst>
              <a:ext uri="{FF2B5EF4-FFF2-40B4-BE49-F238E27FC236}">
                <a16:creationId xmlns:a16="http://schemas.microsoft.com/office/drawing/2014/main" id="{B2AF03F7-3242-24F6-E2DE-76FA63F838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7878ECFA-E46B-690C-984E-F4E9EBB36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1B0134-131A-4CFD-A217-8A5CFB24891B}" type="slidenum">
              <a:rPr lang="cs-CZ" smtClean="0"/>
              <a:t>‹#›</a:t>
            </a:fld>
            <a:endParaRPr lang="cs-CZ"/>
          </a:p>
        </p:txBody>
      </p:sp>
    </p:spTree>
    <p:extLst>
      <p:ext uri="{BB962C8B-B14F-4D97-AF65-F5344CB8AC3E}">
        <p14:creationId xmlns:p14="http://schemas.microsoft.com/office/powerpoint/2010/main" val="7642498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73" r:id="rId4"/>
    <p:sldLayoutId id="2147483650" r:id="rId5"/>
    <p:sldLayoutId id="2147483663" r:id="rId6"/>
    <p:sldLayoutId id="2147483664" r:id="rId7"/>
    <p:sldLayoutId id="2147483668" r:id="rId8"/>
    <p:sldLayoutId id="2147483667" r:id="rId9"/>
    <p:sldLayoutId id="2147483669" r:id="rId10"/>
    <p:sldLayoutId id="2147483665" r:id="rId11"/>
    <p:sldLayoutId id="2147483666" r:id="rId12"/>
    <p:sldLayoutId id="2147483670" r:id="rId13"/>
    <p:sldLayoutId id="214748367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mzv.publi.cz/book/3095-mapa-globalnich-oborovych-prilezitosti-2024-2025"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Nadpis 14">
            <a:extLst>
              <a:ext uri="{FF2B5EF4-FFF2-40B4-BE49-F238E27FC236}">
                <a16:creationId xmlns:a16="http://schemas.microsoft.com/office/drawing/2014/main" id="{9907FE02-FA0C-0BA2-9CA2-658326159F56}"/>
              </a:ext>
            </a:extLst>
          </p:cNvPr>
          <p:cNvSpPr>
            <a:spLocks noGrp="1"/>
          </p:cNvSpPr>
          <p:nvPr>
            <p:ph type="ctrTitle"/>
          </p:nvPr>
        </p:nvSpPr>
        <p:spPr/>
        <p:txBody>
          <a:bodyPr>
            <a:normAutofit/>
          </a:bodyPr>
          <a:lstStyle/>
          <a:p>
            <a:r>
              <a:rPr lang="cs-CZ" sz="4400" dirty="0">
                <a:latin typeface="Times New Roman" panose="02020603050405020304" pitchFamily="18" charset="0"/>
                <a:cs typeface="Times New Roman" panose="02020603050405020304" pitchFamily="18" charset="0"/>
              </a:rPr>
              <a:t>Webinář k dotační Výzvě Programu B2B pro rok 2025</a:t>
            </a:r>
            <a:endParaRPr lang="en-US" sz="4400" noProof="0" dirty="0">
              <a:latin typeface="Times New Roman" panose="02020603050405020304" pitchFamily="18" charset="0"/>
              <a:cs typeface="Times New Roman" panose="02020603050405020304" pitchFamily="18" charset="0"/>
            </a:endParaRPr>
          </a:p>
        </p:txBody>
      </p:sp>
      <p:sp>
        <p:nvSpPr>
          <p:cNvPr id="2" name="Podnadpis 15">
            <a:extLst>
              <a:ext uri="{FF2B5EF4-FFF2-40B4-BE49-F238E27FC236}">
                <a16:creationId xmlns:a16="http://schemas.microsoft.com/office/drawing/2014/main" id="{A7DF2E8C-497F-AD3C-B737-051352661410}"/>
              </a:ext>
            </a:extLst>
          </p:cNvPr>
          <p:cNvSpPr>
            <a:spLocks noGrp="1"/>
          </p:cNvSpPr>
          <p:nvPr/>
        </p:nvSpPr>
        <p:spPr>
          <a:xfrm>
            <a:off x="655320" y="3878122"/>
            <a:ext cx="7086600" cy="36512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accent2"/>
                </a:solidFill>
                <a:latin typeface="Figtree" pitchFamily="2" charset="0"/>
                <a:ea typeface="+mn-ea"/>
                <a:cs typeface="REM" pitchFamily="2" charset="-18"/>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kern="1300" dirty="0">
                <a:latin typeface="Times New Roman" panose="02020603050405020304" pitchFamily="18" charset="0"/>
                <a:cs typeface="Times New Roman" panose="02020603050405020304" pitchFamily="18" charset="0"/>
              </a:rPr>
              <a:t>12</a:t>
            </a:r>
            <a:r>
              <a:rPr lang="cs-CZ" kern="1300" dirty="0">
                <a:latin typeface="Times New Roman" panose="02020603050405020304" pitchFamily="18" charset="0"/>
                <a:cs typeface="Times New Roman" panose="02020603050405020304" pitchFamily="18" charset="0"/>
              </a:rPr>
              <a:t>. listopadu 2024</a:t>
            </a:r>
          </a:p>
        </p:txBody>
      </p:sp>
      <p:sp>
        <p:nvSpPr>
          <p:cNvPr id="6" name="Zástupný text 5">
            <a:extLst>
              <a:ext uri="{FF2B5EF4-FFF2-40B4-BE49-F238E27FC236}">
                <a16:creationId xmlns:a16="http://schemas.microsoft.com/office/drawing/2014/main" id="{68B50592-A6B2-39ED-C2D1-C9AD02D431F4}"/>
              </a:ext>
            </a:extLst>
          </p:cNvPr>
          <p:cNvSpPr>
            <a:spLocks noGrp="1"/>
          </p:cNvSpPr>
          <p:nvPr>
            <p:ph type="body" sz="quarter" idx="12"/>
          </p:nvPr>
        </p:nvSpPr>
        <p:spPr/>
        <p:txBody>
          <a:bodyPr/>
          <a:lstStyle/>
          <a:p>
            <a:r>
              <a:rPr lang="cs-CZ" dirty="0"/>
              <a:t>Kryštof Knejp</a:t>
            </a:r>
            <a:endParaRPr lang="en-US" dirty="0"/>
          </a:p>
        </p:txBody>
      </p:sp>
      <p:sp>
        <p:nvSpPr>
          <p:cNvPr id="8" name="Zástupný text 7">
            <a:extLst>
              <a:ext uri="{FF2B5EF4-FFF2-40B4-BE49-F238E27FC236}">
                <a16:creationId xmlns:a16="http://schemas.microsoft.com/office/drawing/2014/main" id="{B1B8C582-E367-AAB4-3055-8C1D36183A46}"/>
              </a:ext>
            </a:extLst>
          </p:cNvPr>
          <p:cNvSpPr>
            <a:spLocks noGrp="1"/>
          </p:cNvSpPr>
          <p:nvPr>
            <p:ph type="body" sz="quarter" idx="11"/>
          </p:nvPr>
        </p:nvSpPr>
        <p:spPr>
          <a:xfrm>
            <a:off x="655320" y="5335407"/>
            <a:ext cx="4476750" cy="1451891"/>
          </a:xfrm>
        </p:spPr>
        <p:txBody>
          <a:bodyPr>
            <a:normAutofit/>
          </a:bodyPr>
          <a:lstStyle/>
          <a:p>
            <a:r>
              <a:rPr lang="en-US" dirty="0"/>
              <a:t>+420 251 108 170</a:t>
            </a:r>
            <a:endParaRPr lang="cs-CZ" dirty="0"/>
          </a:p>
          <a:p>
            <a:r>
              <a:rPr lang="cs-CZ" dirty="0"/>
              <a:t>knejp@czechaid.cz</a:t>
            </a:r>
          </a:p>
        </p:txBody>
      </p:sp>
    </p:spTree>
    <p:extLst>
      <p:ext uri="{BB962C8B-B14F-4D97-AF65-F5344CB8AC3E}">
        <p14:creationId xmlns:p14="http://schemas.microsoft.com/office/powerpoint/2010/main" val="1598860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E20F86-4020-F908-84F5-D1050166A3F4}"/>
              </a:ext>
            </a:extLst>
          </p:cNvPr>
          <p:cNvSpPr>
            <a:spLocks noGrp="1"/>
          </p:cNvSpPr>
          <p:nvPr>
            <p:ph type="title"/>
          </p:nvPr>
        </p:nvSpPr>
        <p:spPr/>
        <p:txBody>
          <a:bodyPr/>
          <a:lstStyle/>
          <a:p>
            <a:r>
              <a:rPr lang="cs-CZ" dirty="0"/>
              <a:t>Teritoriální a sektorové zaměření programu </a:t>
            </a:r>
          </a:p>
        </p:txBody>
      </p:sp>
      <p:sp>
        <p:nvSpPr>
          <p:cNvPr id="3" name="Zástupný obsah 2">
            <a:extLst>
              <a:ext uri="{FF2B5EF4-FFF2-40B4-BE49-F238E27FC236}">
                <a16:creationId xmlns:a16="http://schemas.microsoft.com/office/drawing/2014/main" id="{A8CB1E1C-4518-5DD9-EEAA-DA618FC13F77}"/>
              </a:ext>
            </a:extLst>
          </p:cNvPr>
          <p:cNvSpPr>
            <a:spLocks noGrp="1"/>
          </p:cNvSpPr>
          <p:nvPr>
            <p:ph idx="1"/>
          </p:nvPr>
        </p:nvSpPr>
        <p:spPr>
          <a:xfrm>
            <a:off x="467139" y="1348546"/>
            <a:ext cx="5801686" cy="5180482"/>
          </a:xfrm>
        </p:spPr>
        <p:txBody>
          <a:bodyPr>
            <a:normAutofit/>
          </a:bodyPr>
          <a:lstStyle/>
          <a:p>
            <a:r>
              <a:rPr lang="cs-CZ" dirty="0"/>
              <a:t>Všechny rozvojové země dle klasifikace OECD</a:t>
            </a:r>
          </a:p>
          <a:p>
            <a:endParaRPr lang="cs-CZ" dirty="0"/>
          </a:p>
          <a:p>
            <a:r>
              <a:rPr lang="cs-CZ" dirty="0"/>
              <a:t>Seznam cílových zemí je uveden v příloze č. 4 Výzvy </a:t>
            </a:r>
          </a:p>
          <a:p>
            <a:endParaRPr lang="cs-CZ" dirty="0"/>
          </a:p>
          <a:p>
            <a:r>
              <a:rPr lang="cs-CZ" b="1" dirty="0"/>
              <a:t>Program není sektorově omezen</a:t>
            </a:r>
          </a:p>
          <a:p>
            <a:pPr marL="0" indent="0">
              <a:buNone/>
            </a:pPr>
            <a:endParaRPr lang="cs-CZ" dirty="0"/>
          </a:p>
          <a:p>
            <a:r>
              <a:rPr lang="cs-CZ" dirty="0"/>
              <a:t>Bodově zvýhodněno geografické a oborové zaměření odpovídající doporučením </a:t>
            </a:r>
            <a:r>
              <a:rPr lang="cs-CZ" dirty="0">
                <a:solidFill>
                  <a:srgbClr val="0070C0"/>
                </a:solidFill>
                <a:hlinkClick r:id="rId3">
                  <a:extLst>
                    <a:ext uri="{A12FA001-AC4F-418D-AE19-62706E023703}">
                      <ahyp:hlinkClr xmlns:ahyp="http://schemas.microsoft.com/office/drawing/2018/hyperlinkcolor" val="tx"/>
                    </a:ext>
                  </a:extLst>
                </a:hlinkClick>
              </a:rPr>
              <a:t>Mapy globálních oborových příležitostí MZV ČR</a:t>
            </a:r>
            <a:r>
              <a:rPr lang="cs-CZ" dirty="0">
                <a:solidFill>
                  <a:srgbClr val="0070C0"/>
                </a:solidFill>
              </a:rPr>
              <a:t> </a:t>
            </a:r>
            <a:r>
              <a:rPr lang="cs-CZ" dirty="0"/>
              <a:t>(MOP)</a:t>
            </a:r>
          </a:p>
          <a:p>
            <a:endParaRPr lang="cs-CZ" dirty="0"/>
          </a:p>
          <a:p>
            <a:r>
              <a:rPr lang="cs-CZ" dirty="0"/>
              <a:t>Soulad s MOP posuzuje příslušný ZÚ </a:t>
            </a:r>
          </a:p>
        </p:txBody>
      </p:sp>
      <p:sp>
        <p:nvSpPr>
          <p:cNvPr id="4" name="Zástupný symbol pro číslo snímku 3">
            <a:extLst>
              <a:ext uri="{FF2B5EF4-FFF2-40B4-BE49-F238E27FC236}">
                <a16:creationId xmlns:a16="http://schemas.microsoft.com/office/drawing/2014/main" id="{3009B652-638D-667B-48A6-5AB97B1055A9}"/>
              </a:ext>
            </a:extLst>
          </p:cNvPr>
          <p:cNvSpPr>
            <a:spLocks noGrp="1"/>
          </p:cNvSpPr>
          <p:nvPr>
            <p:ph type="sldNum" sz="quarter" idx="12"/>
          </p:nvPr>
        </p:nvSpPr>
        <p:spPr/>
        <p:txBody>
          <a:bodyPr/>
          <a:lstStyle/>
          <a:p>
            <a:r>
              <a:rPr lang="cs-CZ"/>
              <a:t>slide </a:t>
            </a:r>
            <a:fld id="{E81B0134-131A-4CFD-A217-8A5CFB24891B}" type="slidenum">
              <a:rPr lang="cs-CZ" smtClean="0"/>
              <a:pPr/>
              <a:t>10</a:t>
            </a:fld>
            <a:endParaRPr lang="cs-CZ" dirty="0"/>
          </a:p>
        </p:txBody>
      </p:sp>
      <p:pic>
        <p:nvPicPr>
          <p:cNvPr id="6" name="Obrázek 5" descr="Obsah obrázku text, kresba, Písmo, inkoust&#10;&#10;Popis byl vytvořen automaticky">
            <a:extLst>
              <a:ext uri="{FF2B5EF4-FFF2-40B4-BE49-F238E27FC236}">
                <a16:creationId xmlns:a16="http://schemas.microsoft.com/office/drawing/2014/main" id="{A04A5478-8F8F-44F9-74FA-46AC989CCDA4}"/>
              </a:ext>
            </a:extLst>
          </p:cNvPr>
          <p:cNvPicPr>
            <a:picLocks noChangeAspect="1"/>
          </p:cNvPicPr>
          <p:nvPr/>
        </p:nvPicPr>
        <p:blipFill>
          <a:blip r:embed="rId4">
            <a:extLst>
              <a:ext uri="{28A0092B-C50C-407E-A947-70E740481C1C}">
                <a14:useLocalDpi xmlns:a14="http://schemas.microsoft.com/office/drawing/2010/main" val="0"/>
              </a:ext>
            </a:extLst>
          </a:blip>
          <a:srcRect l="7016" r="4222"/>
          <a:stretch/>
        </p:blipFill>
        <p:spPr>
          <a:xfrm>
            <a:off x="6693031" y="1224531"/>
            <a:ext cx="3827282" cy="4743694"/>
          </a:xfrm>
          <a:prstGeom prst="rect">
            <a:avLst/>
          </a:prstGeom>
        </p:spPr>
      </p:pic>
    </p:spTree>
    <p:extLst>
      <p:ext uri="{BB962C8B-B14F-4D97-AF65-F5344CB8AC3E}">
        <p14:creationId xmlns:p14="http://schemas.microsoft.com/office/powerpoint/2010/main" val="1734963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54A807-1CA2-974B-E357-BF46C4C938EA}"/>
              </a:ext>
            </a:extLst>
          </p:cNvPr>
          <p:cNvSpPr>
            <a:spLocks noGrp="1"/>
          </p:cNvSpPr>
          <p:nvPr>
            <p:ph type="title"/>
          </p:nvPr>
        </p:nvSpPr>
        <p:spPr/>
        <p:txBody>
          <a:bodyPr/>
          <a:lstStyle/>
          <a:p>
            <a:r>
              <a:rPr lang="cs-CZ" dirty="0"/>
              <a:t>Pravidla Programu B2B</a:t>
            </a:r>
          </a:p>
        </p:txBody>
      </p:sp>
      <p:sp>
        <p:nvSpPr>
          <p:cNvPr id="3" name="Zástupný obsah 2">
            <a:extLst>
              <a:ext uri="{FF2B5EF4-FFF2-40B4-BE49-F238E27FC236}">
                <a16:creationId xmlns:a16="http://schemas.microsoft.com/office/drawing/2014/main" id="{7654682E-5046-021F-2D5A-8DB49A9092C3}"/>
              </a:ext>
            </a:extLst>
          </p:cNvPr>
          <p:cNvSpPr>
            <a:spLocks noGrp="1"/>
          </p:cNvSpPr>
          <p:nvPr>
            <p:ph idx="1"/>
          </p:nvPr>
        </p:nvSpPr>
        <p:spPr/>
        <p:txBody>
          <a:bodyPr/>
          <a:lstStyle/>
          <a:p>
            <a:r>
              <a:rPr lang="cs-CZ" dirty="0"/>
              <a:t>Rozhodnutí je vždy vydáno pouze na </a:t>
            </a:r>
            <a:r>
              <a:rPr lang="cs-CZ" b="1" dirty="0"/>
              <a:t>jeden rok </a:t>
            </a:r>
            <a:r>
              <a:rPr lang="cs-CZ" dirty="0"/>
              <a:t>– v případě realizace, která je plánovaná jako dvouletá, je nutné žádat opětovně v dalším roce </a:t>
            </a:r>
          </a:p>
          <a:p>
            <a:endParaRPr lang="cs-CZ" dirty="0"/>
          </a:p>
          <a:p>
            <a:r>
              <a:rPr lang="cs-CZ" dirty="0"/>
              <a:t>Rozhodnutí přidělené v modalitě Příprava nepředstavuje automatický nárok na následnou dotaci v rámci modality Realizace</a:t>
            </a:r>
          </a:p>
          <a:p>
            <a:endParaRPr lang="cs-CZ" dirty="0"/>
          </a:p>
          <a:p>
            <a:r>
              <a:rPr lang="cs-CZ" dirty="0"/>
              <a:t>V případě Realizace je třeba vycházet z vypracovaného </a:t>
            </a:r>
            <a:r>
              <a:rPr lang="cs-CZ" b="1" dirty="0"/>
              <a:t>podnikatelského plánu</a:t>
            </a:r>
          </a:p>
          <a:p>
            <a:endParaRPr lang="cs-CZ" dirty="0"/>
          </a:p>
          <a:p>
            <a:r>
              <a:rPr lang="cs-CZ" dirty="0"/>
              <a:t>Veškeré aktivity v daném roce musí být realizovány </a:t>
            </a:r>
            <a:r>
              <a:rPr lang="cs-CZ" b="1" dirty="0"/>
              <a:t>do 15. 11. daného roku</a:t>
            </a:r>
          </a:p>
          <a:p>
            <a:endParaRPr lang="cs-CZ" b="1" dirty="0"/>
          </a:p>
          <a:p>
            <a:r>
              <a:rPr lang="cs-CZ" dirty="0"/>
              <a:t>Nutnost kontaktovat </a:t>
            </a:r>
            <a:r>
              <a:rPr lang="cs-CZ" b="1" dirty="0"/>
              <a:t>ZÚ</a:t>
            </a:r>
            <a:r>
              <a:rPr lang="cs-CZ" dirty="0"/>
              <a:t> (doloženo Čestným prohlášením)</a:t>
            </a:r>
          </a:p>
        </p:txBody>
      </p:sp>
      <p:sp>
        <p:nvSpPr>
          <p:cNvPr id="4" name="Zástupný symbol pro číslo snímku 3">
            <a:extLst>
              <a:ext uri="{FF2B5EF4-FFF2-40B4-BE49-F238E27FC236}">
                <a16:creationId xmlns:a16="http://schemas.microsoft.com/office/drawing/2014/main" id="{E4D00E97-FC1A-E252-3C72-A1942143EDFC}"/>
              </a:ext>
            </a:extLst>
          </p:cNvPr>
          <p:cNvSpPr>
            <a:spLocks noGrp="1"/>
          </p:cNvSpPr>
          <p:nvPr>
            <p:ph type="sldNum" sz="quarter" idx="12"/>
          </p:nvPr>
        </p:nvSpPr>
        <p:spPr/>
        <p:txBody>
          <a:bodyPr/>
          <a:lstStyle/>
          <a:p>
            <a:r>
              <a:rPr lang="cs-CZ"/>
              <a:t>slide </a:t>
            </a:r>
            <a:fld id="{E81B0134-131A-4CFD-A217-8A5CFB24891B}" type="slidenum">
              <a:rPr lang="cs-CZ" smtClean="0"/>
              <a:pPr/>
              <a:t>11</a:t>
            </a:fld>
            <a:endParaRPr lang="cs-CZ" dirty="0"/>
          </a:p>
        </p:txBody>
      </p:sp>
    </p:spTree>
    <p:extLst>
      <p:ext uri="{BB962C8B-B14F-4D97-AF65-F5344CB8AC3E}">
        <p14:creationId xmlns:p14="http://schemas.microsoft.com/office/powerpoint/2010/main" val="193233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352D60-D05E-D3BB-2EA5-F1B40B741B4B}"/>
              </a:ext>
            </a:extLst>
          </p:cNvPr>
          <p:cNvSpPr>
            <a:spLocks noGrp="1"/>
          </p:cNvSpPr>
          <p:nvPr>
            <p:ph type="title"/>
          </p:nvPr>
        </p:nvSpPr>
        <p:spPr/>
        <p:txBody>
          <a:bodyPr/>
          <a:lstStyle/>
          <a:p>
            <a:r>
              <a:rPr lang="cs-CZ" dirty="0"/>
              <a:t>Oprávněný žadatel</a:t>
            </a:r>
          </a:p>
        </p:txBody>
      </p:sp>
      <p:sp>
        <p:nvSpPr>
          <p:cNvPr id="3" name="Zástupný obsah 2">
            <a:extLst>
              <a:ext uri="{FF2B5EF4-FFF2-40B4-BE49-F238E27FC236}">
                <a16:creationId xmlns:a16="http://schemas.microsoft.com/office/drawing/2014/main" id="{CC28678A-21C1-3971-26D0-CCA2E97B0C31}"/>
              </a:ext>
            </a:extLst>
          </p:cNvPr>
          <p:cNvSpPr>
            <a:spLocks noGrp="1"/>
          </p:cNvSpPr>
          <p:nvPr>
            <p:ph idx="1"/>
          </p:nvPr>
        </p:nvSpPr>
        <p:spPr>
          <a:xfrm>
            <a:off x="467139" y="1153975"/>
            <a:ext cx="9553554" cy="5009928"/>
          </a:xfrm>
        </p:spPr>
        <p:txBody>
          <a:bodyPr>
            <a:normAutofit/>
          </a:bodyPr>
          <a:lstStyle/>
          <a:p>
            <a:endParaRPr lang="cs-CZ" dirty="0"/>
          </a:p>
          <a:p>
            <a:r>
              <a:rPr lang="cs-CZ" dirty="0"/>
              <a:t>Obchodní korporace, tj. obchodní společnost či družstvo (dle zákona č. 90/2012 Sb.), řádně registrovaná v ČR </a:t>
            </a:r>
          </a:p>
          <a:p>
            <a:pPr marL="0" indent="0">
              <a:buNone/>
            </a:pPr>
            <a:endParaRPr lang="cs-CZ" dirty="0"/>
          </a:p>
          <a:p>
            <a:r>
              <a:rPr lang="cs-CZ" dirty="0"/>
              <a:t>Žadateli nebyla za poslední 3 roky uložena pokuta za umožnění výkonu nelegální práce (dle zákona o zaměstnanosti)</a:t>
            </a:r>
          </a:p>
          <a:p>
            <a:endParaRPr lang="cs-CZ" dirty="0"/>
          </a:p>
          <a:p>
            <a:r>
              <a:rPr lang="cs-CZ" dirty="0"/>
              <a:t>Vůči žadateli neprobíhá insolvenční řízení, nemá daňové nedoplatky, nedoplatky na pojistném, penále na veřejné zdravotní pojištění či sociální zabezpečení</a:t>
            </a:r>
          </a:p>
          <a:p>
            <a:endParaRPr lang="cs-CZ" dirty="0"/>
          </a:p>
          <a:p>
            <a:r>
              <a:rPr lang="cs-CZ" dirty="0"/>
              <a:t>Žadatel může předložit maximálně 1 žádost o dotaci v rámci této výzvy</a:t>
            </a:r>
          </a:p>
        </p:txBody>
      </p:sp>
      <p:sp>
        <p:nvSpPr>
          <p:cNvPr id="4" name="Zástupný symbol pro číslo snímku 3">
            <a:extLst>
              <a:ext uri="{FF2B5EF4-FFF2-40B4-BE49-F238E27FC236}">
                <a16:creationId xmlns:a16="http://schemas.microsoft.com/office/drawing/2014/main" id="{01658A72-AACE-437A-CB5D-318EAA548F25}"/>
              </a:ext>
            </a:extLst>
          </p:cNvPr>
          <p:cNvSpPr>
            <a:spLocks noGrp="1"/>
          </p:cNvSpPr>
          <p:nvPr>
            <p:ph type="sldNum" sz="quarter" idx="12"/>
          </p:nvPr>
        </p:nvSpPr>
        <p:spPr/>
        <p:txBody>
          <a:bodyPr/>
          <a:lstStyle/>
          <a:p>
            <a:r>
              <a:rPr lang="cs-CZ"/>
              <a:t>slide </a:t>
            </a:r>
            <a:fld id="{E81B0134-131A-4CFD-A217-8A5CFB24891B}" type="slidenum">
              <a:rPr lang="cs-CZ" smtClean="0"/>
              <a:pPr/>
              <a:t>12</a:t>
            </a:fld>
            <a:endParaRPr lang="cs-CZ" dirty="0"/>
          </a:p>
        </p:txBody>
      </p:sp>
    </p:spTree>
    <p:extLst>
      <p:ext uri="{BB962C8B-B14F-4D97-AF65-F5344CB8AC3E}">
        <p14:creationId xmlns:p14="http://schemas.microsoft.com/office/powerpoint/2010/main" val="459169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C9011-59DA-5A1B-A84D-D31578215A9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CFD1BAC-F80F-FE07-6D83-4C69B9FB90C0}"/>
              </a:ext>
            </a:extLst>
          </p:cNvPr>
          <p:cNvSpPr>
            <a:spLocks noGrp="1"/>
          </p:cNvSpPr>
          <p:nvPr>
            <p:ph type="title"/>
          </p:nvPr>
        </p:nvSpPr>
        <p:spPr/>
        <p:txBody>
          <a:bodyPr/>
          <a:lstStyle/>
          <a:p>
            <a:r>
              <a:rPr lang="cs-CZ" dirty="0"/>
              <a:t>Oprávněný žadatel – dotace </a:t>
            </a:r>
            <a:r>
              <a:rPr lang="cs-CZ" i="1" dirty="0"/>
              <a:t>de minimis</a:t>
            </a:r>
          </a:p>
        </p:txBody>
      </p:sp>
      <p:sp>
        <p:nvSpPr>
          <p:cNvPr id="3" name="Zástupný obsah 2">
            <a:extLst>
              <a:ext uri="{FF2B5EF4-FFF2-40B4-BE49-F238E27FC236}">
                <a16:creationId xmlns:a16="http://schemas.microsoft.com/office/drawing/2014/main" id="{DC1CC9C5-84D8-BDBD-BC41-9C512A125F79}"/>
              </a:ext>
            </a:extLst>
          </p:cNvPr>
          <p:cNvSpPr>
            <a:spLocks noGrp="1"/>
          </p:cNvSpPr>
          <p:nvPr>
            <p:ph idx="1"/>
          </p:nvPr>
        </p:nvSpPr>
        <p:spPr>
          <a:xfrm>
            <a:off x="467139" y="1153975"/>
            <a:ext cx="9553554" cy="5009928"/>
          </a:xfrm>
        </p:spPr>
        <p:txBody>
          <a:bodyPr>
            <a:normAutofit/>
          </a:bodyPr>
          <a:lstStyle/>
          <a:p>
            <a:endParaRPr lang="cs-CZ" dirty="0"/>
          </a:p>
          <a:p>
            <a:r>
              <a:rPr lang="cs-CZ" dirty="0"/>
              <a:t>limit pro dotace v režimu </a:t>
            </a:r>
            <a:r>
              <a:rPr lang="cs-CZ" i="1" dirty="0"/>
              <a:t>de minimis</a:t>
            </a:r>
            <a:r>
              <a:rPr lang="cs-CZ" dirty="0"/>
              <a:t>, kterým je 300 000 EUR pro jeden subjekt za tříleté období</a:t>
            </a:r>
          </a:p>
          <a:p>
            <a:pPr marL="0" indent="0">
              <a:buNone/>
            </a:pPr>
            <a:r>
              <a:rPr lang="cs-CZ" dirty="0"/>
              <a:t>----&gt; S omezením pro obory akvakultury, rybolovu a prvovýroby zemědělských produktů</a:t>
            </a:r>
          </a:p>
          <a:p>
            <a:endParaRPr lang="cs-CZ" dirty="0"/>
          </a:p>
          <a:p>
            <a:r>
              <a:rPr lang="cs-CZ" dirty="0"/>
              <a:t>Limit se vztahuje dohromady na firmy propojené dle definice ‚Jeden podnik‘ (primárně jde o vlastnické firmy, holdingy, apod.)</a:t>
            </a:r>
          </a:p>
        </p:txBody>
      </p:sp>
      <p:sp>
        <p:nvSpPr>
          <p:cNvPr id="4" name="Zástupný symbol pro číslo snímku 3">
            <a:extLst>
              <a:ext uri="{FF2B5EF4-FFF2-40B4-BE49-F238E27FC236}">
                <a16:creationId xmlns:a16="http://schemas.microsoft.com/office/drawing/2014/main" id="{352B4C07-05AC-F85D-E49D-F71CBEF7FAE7}"/>
              </a:ext>
            </a:extLst>
          </p:cNvPr>
          <p:cNvSpPr>
            <a:spLocks noGrp="1"/>
          </p:cNvSpPr>
          <p:nvPr>
            <p:ph type="sldNum" sz="quarter" idx="12"/>
          </p:nvPr>
        </p:nvSpPr>
        <p:spPr/>
        <p:txBody>
          <a:bodyPr/>
          <a:lstStyle/>
          <a:p>
            <a:r>
              <a:rPr lang="cs-CZ"/>
              <a:t>slide </a:t>
            </a:r>
            <a:fld id="{E81B0134-131A-4CFD-A217-8A5CFB24891B}" type="slidenum">
              <a:rPr lang="cs-CZ" smtClean="0"/>
              <a:pPr/>
              <a:t>13</a:t>
            </a:fld>
            <a:endParaRPr lang="cs-CZ" dirty="0"/>
          </a:p>
        </p:txBody>
      </p:sp>
    </p:spTree>
    <p:extLst>
      <p:ext uri="{BB962C8B-B14F-4D97-AF65-F5344CB8AC3E}">
        <p14:creationId xmlns:p14="http://schemas.microsoft.com/office/powerpoint/2010/main" val="84125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4FA7C-EBE8-FBE3-C041-D0DC38678B8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86F0756-8EF9-5648-B503-C32C2319E0F2}"/>
              </a:ext>
            </a:extLst>
          </p:cNvPr>
          <p:cNvSpPr>
            <a:spLocks noGrp="1"/>
          </p:cNvSpPr>
          <p:nvPr>
            <p:ph type="title"/>
          </p:nvPr>
        </p:nvSpPr>
        <p:spPr/>
        <p:txBody>
          <a:bodyPr/>
          <a:lstStyle/>
          <a:p>
            <a:r>
              <a:rPr lang="cs-CZ" dirty="0"/>
              <a:t>Oprávněný žadatel – podání žádosti</a:t>
            </a:r>
          </a:p>
        </p:txBody>
      </p:sp>
      <p:sp>
        <p:nvSpPr>
          <p:cNvPr id="3" name="Zástupný obsah 2">
            <a:extLst>
              <a:ext uri="{FF2B5EF4-FFF2-40B4-BE49-F238E27FC236}">
                <a16:creationId xmlns:a16="http://schemas.microsoft.com/office/drawing/2014/main" id="{EE1756D4-7F36-0B7F-4763-5FE19C591930}"/>
              </a:ext>
            </a:extLst>
          </p:cNvPr>
          <p:cNvSpPr>
            <a:spLocks noGrp="1"/>
          </p:cNvSpPr>
          <p:nvPr>
            <p:ph idx="1"/>
          </p:nvPr>
        </p:nvSpPr>
        <p:spPr>
          <a:xfrm>
            <a:off x="467139" y="1386038"/>
            <a:ext cx="9553554" cy="808522"/>
          </a:xfrm>
        </p:spPr>
        <p:txBody>
          <a:bodyPr>
            <a:normAutofit/>
          </a:bodyPr>
          <a:lstStyle/>
          <a:p>
            <a:r>
              <a:rPr lang="cs-CZ" dirty="0"/>
              <a:t>Žadatel musí dodržet předepsaný způsob podání žádosti o dotaci </a:t>
            </a:r>
          </a:p>
          <a:p>
            <a:endParaRPr lang="cs-CZ" dirty="0"/>
          </a:p>
        </p:txBody>
      </p:sp>
      <p:sp>
        <p:nvSpPr>
          <p:cNvPr id="4" name="Zástupný symbol pro číslo snímku 3">
            <a:extLst>
              <a:ext uri="{FF2B5EF4-FFF2-40B4-BE49-F238E27FC236}">
                <a16:creationId xmlns:a16="http://schemas.microsoft.com/office/drawing/2014/main" id="{F1DB43AC-B5F5-C843-51F1-0B52A86EE64D}"/>
              </a:ext>
            </a:extLst>
          </p:cNvPr>
          <p:cNvSpPr>
            <a:spLocks noGrp="1"/>
          </p:cNvSpPr>
          <p:nvPr>
            <p:ph type="sldNum" sz="quarter" idx="12"/>
          </p:nvPr>
        </p:nvSpPr>
        <p:spPr/>
        <p:txBody>
          <a:bodyPr/>
          <a:lstStyle/>
          <a:p>
            <a:r>
              <a:rPr lang="cs-CZ"/>
              <a:t>slide </a:t>
            </a:r>
            <a:fld id="{E81B0134-131A-4CFD-A217-8A5CFB24891B}" type="slidenum">
              <a:rPr lang="cs-CZ" smtClean="0"/>
              <a:pPr/>
              <a:t>14</a:t>
            </a:fld>
            <a:endParaRPr lang="cs-CZ" dirty="0"/>
          </a:p>
        </p:txBody>
      </p:sp>
      <p:sp>
        <p:nvSpPr>
          <p:cNvPr id="5" name="Zástupný obsah 2">
            <a:extLst>
              <a:ext uri="{FF2B5EF4-FFF2-40B4-BE49-F238E27FC236}">
                <a16:creationId xmlns:a16="http://schemas.microsoft.com/office/drawing/2014/main" id="{C10A4FA2-7682-94DA-1E6E-D66504C940CF}"/>
              </a:ext>
            </a:extLst>
          </p:cNvPr>
          <p:cNvSpPr txBox="1">
            <a:spLocks/>
          </p:cNvSpPr>
          <p:nvPr/>
        </p:nvSpPr>
        <p:spPr>
          <a:xfrm>
            <a:off x="1275347" y="1943770"/>
            <a:ext cx="8258371" cy="3744761"/>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dirty="0">
                <a:solidFill>
                  <a:srgbClr val="FF0000"/>
                </a:solidFill>
              </a:rPr>
              <a:t>Datovou schránkou:		</a:t>
            </a:r>
          </a:p>
          <a:p>
            <a:pPr marL="0" indent="0">
              <a:buFont typeface="Arial" panose="020B0604020202020204" pitchFamily="34" charset="0"/>
              <a:buNone/>
            </a:pPr>
            <a:r>
              <a:rPr lang="cs-CZ" dirty="0"/>
              <a:t>Odeslat do 2. 12. 2024 23:59 na 4ebr7ba</a:t>
            </a:r>
          </a:p>
          <a:p>
            <a:endParaRPr lang="cs-CZ" dirty="0"/>
          </a:p>
          <a:p>
            <a:pPr marL="0" indent="0">
              <a:buNone/>
            </a:pPr>
            <a:r>
              <a:rPr lang="cs-CZ" dirty="0"/>
              <a:t>Osobně:</a:t>
            </a:r>
          </a:p>
          <a:p>
            <a:pPr marL="0" indent="0">
              <a:buNone/>
            </a:pPr>
            <a:r>
              <a:rPr lang="cs-CZ" dirty="0"/>
              <a:t>Do 2. 12. 2024 19:00 na recepci ČRA (Nerudova 3, Praha 1)</a:t>
            </a:r>
          </a:p>
          <a:p>
            <a:pPr marL="0" indent="0">
              <a:buNone/>
            </a:pPr>
            <a:r>
              <a:rPr lang="cs-CZ" dirty="0"/>
              <a:t>Fyzicky i v digitální podobě</a:t>
            </a:r>
          </a:p>
          <a:p>
            <a:pPr marL="0" indent="0">
              <a:buFont typeface="Arial" panose="020B0604020202020204" pitchFamily="34" charset="0"/>
              <a:buNone/>
            </a:pPr>
            <a:endParaRPr lang="cs-CZ" dirty="0"/>
          </a:p>
          <a:p>
            <a:pPr marL="0" indent="0">
              <a:buFont typeface="Arial" panose="020B0604020202020204" pitchFamily="34" charset="0"/>
              <a:buNone/>
            </a:pPr>
            <a:r>
              <a:rPr lang="cs-CZ" dirty="0"/>
              <a:t>Poštou:</a:t>
            </a:r>
          </a:p>
          <a:p>
            <a:pPr marL="0" indent="0">
              <a:buFont typeface="Arial" panose="020B0604020202020204" pitchFamily="34" charset="0"/>
              <a:buNone/>
            </a:pPr>
            <a:r>
              <a:rPr lang="cs-CZ" dirty="0"/>
              <a:t>Musí být </a:t>
            </a:r>
            <a:r>
              <a:rPr lang="cs-CZ" b="1" dirty="0"/>
              <a:t>doručeno</a:t>
            </a:r>
            <a:r>
              <a:rPr lang="cs-CZ" dirty="0"/>
              <a:t> do 2. 12. 2024, zašlete s dostatečným předstihem</a:t>
            </a:r>
          </a:p>
        </p:txBody>
      </p:sp>
      <p:grpSp>
        <p:nvGrpSpPr>
          <p:cNvPr id="6" name="Google Shape;404;p38">
            <a:extLst>
              <a:ext uri="{FF2B5EF4-FFF2-40B4-BE49-F238E27FC236}">
                <a16:creationId xmlns:a16="http://schemas.microsoft.com/office/drawing/2014/main" id="{EC029EE7-247A-B44B-1B00-2F2365D23280}"/>
              </a:ext>
            </a:extLst>
          </p:cNvPr>
          <p:cNvGrpSpPr/>
          <p:nvPr/>
        </p:nvGrpSpPr>
        <p:grpSpPr>
          <a:xfrm>
            <a:off x="8836396" y="450574"/>
            <a:ext cx="913381" cy="894286"/>
            <a:chOff x="1236875" y="1623900"/>
            <a:chExt cx="465200" cy="455475"/>
          </a:xfrm>
        </p:grpSpPr>
        <p:sp>
          <p:nvSpPr>
            <p:cNvPr id="7" name="Google Shape;405;p38">
              <a:extLst>
                <a:ext uri="{FF2B5EF4-FFF2-40B4-BE49-F238E27FC236}">
                  <a16:creationId xmlns:a16="http://schemas.microsoft.com/office/drawing/2014/main" id="{F7198DC8-BEF8-2109-A206-696EACB57203}"/>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p38">
              <a:extLst>
                <a:ext uri="{FF2B5EF4-FFF2-40B4-BE49-F238E27FC236}">
                  <a16:creationId xmlns:a16="http://schemas.microsoft.com/office/drawing/2014/main" id="{DBAA404F-0C9F-F42D-C842-B5484056755F}"/>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7;p38">
              <a:extLst>
                <a:ext uri="{FF2B5EF4-FFF2-40B4-BE49-F238E27FC236}">
                  <a16:creationId xmlns:a16="http://schemas.microsoft.com/office/drawing/2014/main" id="{C4ABEE73-A7ED-1D5D-385E-1DED219624EB}"/>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8;p38">
              <a:extLst>
                <a:ext uri="{FF2B5EF4-FFF2-40B4-BE49-F238E27FC236}">
                  <a16:creationId xmlns:a16="http://schemas.microsoft.com/office/drawing/2014/main" id="{6451F4B6-6C86-4099-FEB7-CFECE3170698}"/>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9;p38">
              <a:extLst>
                <a:ext uri="{FF2B5EF4-FFF2-40B4-BE49-F238E27FC236}">
                  <a16:creationId xmlns:a16="http://schemas.microsoft.com/office/drawing/2014/main" id="{72919C4C-644D-4400-3B46-FBFBBA7917C6}"/>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10;p38">
              <a:extLst>
                <a:ext uri="{FF2B5EF4-FFF2-40B4-BE49-F238E27FC236}">
                  <a16:creationId xmlns:a16="http://schemas.microsoft.com/office/drawing/2014/main" id="{B319CA82-E430-C910-6912-34807C59900B}"/>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1;p38">
              <a:extLst>
                <a:ext uri="{FF2B5EF4-FFF2-40B4-BE49-F238E27FC236}">
                  <a16:creationId xmlns:a16="http://schemas.microsoft.com/office/drawing/2014/main" id="{2E783876-75E6-1153-FE31-A9092F9A1F9D}"/>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1785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E4B6BF-E624-4CAF-3ADD-1EDF9894943E}"/>
              </a:ext>
            </a:extLst>
          </p:cNvPr>
          <p:cNvSpPr>
            <a:spLocks noGrp="1"/>
          </p:cNvSpPr>
          <p:nvPr>
            <p:ph type="title"/>
          </p:nvPr>
        </p:nvSpPr>
        <p:spPr/>
        <p:txBody>
          <a:bodyPr/>
          <a:lstStyle/>
          <a:p>
            <a:r>
              <a:rPr lang="cs-CZ" dirty="0"/>
              <a:t>Přílohy výzvy</a:t>
            </a:r>
          </a:p>
        </p:txBody>
      </p:sp>
      <p:sp>
        <p:nvSpPr>
          <p:cNvPr id="3" name="Zástupný obsah 2">
            <a:extLst>
              <a:ext uri="{FF2B5EF4-FFF2-40B4-BE49-F238E27FC236}">
                <a16:creationId xmlns:a16="http://schemas.microsoft.com/office/drawing/2014/main" id="{F37E8817-ED0B-E66F-57BF-CB3495F4D815}"/>
              </a:ext>
            </a:extLst>
          </p:cNvPr>
          <p:cNvSpPr>
            <a:spLocks noGrp="1"/>
          </p:cNvSpPr>
          <p:nvPr>
            <p:ph idx="1"/>
          </p:nvPr>
        </p:nvSpPr>
        <p:spPr/>
        <p:txBody>
          <a:bodyPr/>
          <a:lstStyle/>
          <a:p>
            <a:pPr>
              <a:lnSpc>
                <a:spcPct val="120000"/>
              </a:lnSpc>
            </a:pPr>
            <a:r>
              <a:rPr lang="cs-CZ" dirty="0"/>
              <a:t>Příloha 1 - Uznatelné výdaje  </a:t>
            </a:r>
          </a:p>
          <a:p>
            <a:pPr>
              <a:lnSpc>
                <a:spcPct val="120000"/>
              </a:lnSpc>
            </a:pPr>
            <a:r>
              <a:rPr lang="cs-CZ" dirty="0"/>
              <a:t> Příloha 2 - Přehled kritérií věcného posouzení a hodnocení žádostí </a:t>
            </a:r>
          </a:p>
          <a:p>
            <a:pPr>
              <a:lnSpc>
                <a:spcPct val="120000"/>
              </a:lnSpc>
            </a:pPr>
            <a:r>
              <a:rPr lang="cs-CZ" dirty="0"/>
              <a:t>  Příloha 3 - Vzor Rozhodnutí o poskytnutí dotace  </a:t>
            </a:r>
          </a:p>
          <a:p>
            <a:pPr>
              <a:lnSpc>
                <a:spcPct val="120000"/>
              </a:lnSpc>
            </a:pPr>
            <a:r>
              <a:rPr lang="cs-CZ" dirty="0"/>
              <a:t>   Příloha 4 - Seznam cílových zemí programu B2B 2023 </a:t>
            </a:r>
          </a:p>
          <a:p>
            <a:pPr>
              <a:lnSpc>
                <a:spcPct val="120000"/>
              </a:lnSpc>
            </a:pPr>
            <a:r>
              <a:rPr lang="cs-CZ" dirty="0">
                <a:solidFill>
                  <a:srgbClr val="FF0000"/>
                </a:solidFill>
              </a:rPr>
              <a:t>    Příloha 5 - Formulář žádosti a přílohy (viz kap. 6.) </a:t>
            </a:r>
          </a:p>
          <a:p>
            <a:pPr>
              <a:lnSpc>
                <a:spcPct val="120000"/>
              </a:lnSpc>
            </a:pPr>
            <a:r>
              <a:rPr lang="cs-CZ" dirty="0"/>
              <a:t>     Příloha 6 - Strategický rámec Programu B2B </a:t>
            </a:r>
          </a:p>
          <a:p>
            <a:pPr>
              <a:lnSpc>
                <a:spcPct val="120000"/>
              </a:lnSpc>
            </a:pPr>
            <a:r>
              <a:rPr lang="cs-CZ" dirty="0"/>
              <a:t>      Příloha 7 - Závěrečná zpráva o realizaci projektu a Příloha 7.1 – Finanční vyúčtování </a:t>
            </a:r>
          </a:p>
          <a:p>
            <a:pPr>
              <a:lnSpc>
                <a:spcPct val="120000"/>
              </a:lnSpc>
            </a:pPr>
            <a:r>
              <a:rPr lang="cs-CZ" dirty="0"/>
              <a:t>       Příloha 8 - Žádost o změnu rozhodnutí o poskytnutí dotace (vzor) </a:t>
            </a:r>
          </a:p>
          <a:p>
            <a:pPr>
              <a:lnSpc>
                <a:spcPct val="120000"/>
              </a:lnSpc>
            </a:pPr>
            <a:r>
              <a:rPr lang="cs-CZ" dirty="0"/>
              <a:t>        Příloha 9 – Příručka pro žadatele </a:t>
            </a:r>
          </a:p>
        </p:txBody>
      </p:sp>
      <p:sp>
        <p:nvSpPr>
          <p:cNvPr id="4" name="Zástupný symbol pro číslo snímku 3">
            <a:extLst>
              <a:ext uri="{FF2B5EF4-FFF2-40B4-BE49-F238E27FC236}">
                <a16:creationId xmlns:a16="http://schemas.microsoft.com/office/drawing/2014/main" id="{20E194CE-BDE6-2047-F874-62423A665307}"/>
              </a:ext>
            </a:extLst>
          </p:cNvPr>
          <p:cNvSpPr>
            <a:spLocks noGrp="1"/>
          </p:cNvSpPr>
          <p:nvPr>
            <p:ph type="sldNum" sz="quarter" idx="12"/>
          </p:nvPr>
        </p:nvSpPr>
        <p:spPr/>
        <p:txBody>
          <a:bodyPr/>
          <a:lstStyle/>
          <a:p>
            <a:r>
              <a:rPr lang="cs-CZ"/>
              <a:t>slide </a:t>
            </a:r>
            <a:fld id="{E81B0134-131A-4CFD-A217-8A5CFB24891B}" type="slidenum">
              <a:rPr lang="cs-CZ" smtClean="0"/>
              <a:pPr/>
              <a:t>15</a:t>
            </a:fld>
            <a:endParaRPr lang="cs-CZ" dirty="0"/>
          </a:p>
        </p:txBody>
      </p:sp>
    </p:spTree>
    <p:extLst>
      <p:ext uri="{BB962C8B-B14F-4D97-AF65-F5344CB8AC3E}">
        <p14:creationId xmlns:p14="http://schemas.microsoft.com/office/powerpoint/2010/main" val="223195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4D29D4-488A-8FBD-746D-B5811FF60230}"/>
              </a:ext>
            </a:extLst>
          </p:cNvPr>
          <p:cNvSpPr>
            <a:spLocks noGrp="1"/>
          </p:cNvSpPr>
          <p:nvPr>
            <p:ph type="title"/>
          </p:nvPr>
        </p:nvSpPr>
        <p:spPr/>
        <p:txBody>
          <a:bodyPr/>
          <a:lstStyle/>
          <a:p>
            <a:r>
              <a:rPr lang="cs-CZ" dirty="0"/>
              <a:t>Příloha 1 – Uznatelné výdaje projektu</a:t>
            </a:r>
          </a:p>
        </p:txBody>
      </p:sp>
      <p:sp>
        <p:nvSpPr>
          <p:cNvPr id="3" name="Zástupný obsah 2">
            <a:extLst>
              <a:ext uri="{FF2B5EF4-FFF2-40B4-BE49-F238E27FC236}">
                <a16:creationId xmlns:a16="http://schemas.microsoft.com/office/drawing/2014/main" id="{DCE26E2D-FDDE-44B5-7087-BBF8698FD560}"/>
              </a:ext>
            </a:extLst>
          </p:cNvPr>
          <p:cNvSpPr>
            <a:spLocks noGrp="1"/>
          </p:cNvSpPr>
          <p:nvPr>
            <p:ph idx="1"/>
          </p:nvPr>
        </p:nvSpPr>
        <p:spPr/>
        <p:txBody>
          <a:bodyPr/>
          <a:lstStyle/>
          <a:p>
            <a:r>
              <a:rPr lang="cs-CZ" dirty="0"/>
              <a:t>Výdaje vzniklé mezi 1. 1. 2025 a 15. 11. 2025, přímo související s realizací projektu</a:t>
            </a:r>
          </a:p>
          <a:p>
            <a:endParaRPr lang="cs-CZ" dirty="0"/>
          </a:p>
          <a:p>
            <a:endParaRPr lang="cs-CZ" dirty="0"/>
          </a:p>
          <a:p>
            <a:endParaRPr lang="cs-CZ" dirty="0"/>
          </a:p>
          <a:p>
            <a:r>
              <a:rPr lang="cs-CZ" dirty="0"/>
              <a:t>Osobní (mzdové) náklady ve výši do 20 % celkové výše dotace</a:t>
            </a:r>
          </a:p>
          <a:p>
            <a:endParaRPr lang="cs-CZ" dirty="0"/>
          </a:p>
          <a:p>
            <a:r>
              <a:rPr lang="cs-CZ" dirty="0"/>
              <a:t>Nepřímé náklady – do výše 7 % celkové výše dotace na Přímé náklady (tj. na všechny ostatní náklady)</a:t>
            </a:r>
          </a:p>
        </p:txBody>
      </p:sp>
      <p:sp>
        <p:nvSpPr>
          <p:cNvPr id="4" name="Zástupný symbol pro číslo snímku 3">
            <a:extLst>
              <a:ext uri="{FF2B5EF4-FFF2-40B4-BE49-F238E27FC236}">
                <a16:creationId xmlns:a16="http://schemas.microsoft.com/office/drawing/2014/main" id="{B7050E8C-F64E-B9EE-4360-BA6E2008B790}"/>
              </a:ext>
            </a:extLst>
          </p:cNvPr>
          <p:cNvSpPr>
            <a:spLocks noGrp="1"/>
          </p:cNvSpPr>
          <p:nvPr>
            <p:ph type="sldNum" sz="quarter" idx="12"/>
          </p:nvPr>
        </p:nvSpPr>
        <p:spPr/>
        <p:txBody>
          <a:bodyPr/>
          <a:lstStyle/>
          <a:p>
            <a:r>
              <a:rPr lang="cs-CZ"/>
              <a:t>slide </a:t>
            </a:r>
            <a:fld id="{E81B0134-131A-4CFD-A217-8A5CFB24891B}" type="slidenum">
              <a:rPr lang="cs-CZ" smtClean="0"/>
              <a:pPr/>
              <a:t>16</a:t>
            </a:fld>
            <a:endParaRPr lang="cs-CZ" dirty="0"/>
          </a:p>
        </p:txBody>
      </p:sp>
    </p:spTree>
    <p:extLst>
      <p:ext uri="{BB962C8B-B14F-4D97-AF65-F5344CB8AC3E}">
        <p14:creationId xmlns:p14="http://schemas.microsoft.com/office/powerpoint/2010/main" val="1571799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66D19-AE10-0559-A5B5-6721B5FFA8F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E4AA4E6-8CDB-8852-221D-F1C142EC7528}"/>
              </a:ext>
            </a:extLst>
          </p:cNvPr>
          <p:cNvSpPr>
            <a:spLocks noGrp="1"/>
          </p:cNvSpPr>
          <p:nvPr>
            <p:ph type="title"/>
          </p:nvPr>
        </p:nvSpPr>
        <p:spPr/>
        <p:txBody>
          <a:bodyPr/>
          <a:lstStyle/>
          <a:p>
            <a:r>
              <a:rPr lang="cs-CZ" dirty="0"/>
              <a:t>Příloha 1 – Uznatelné výdaje projektu</a:t>
            </a:r>
          </a:p>
        </p:txBody>
      </p:sp>
      <p:sp>
        <p:nvSpPr>
          <p:cNvPr id="3" name="Zástupný obsah 2">
            <a:extLst>
              <a:ext uri="{FF2B5EF4-FFF2-40B4-BE49-F238E27FC236}">
                <a16:creationId xmlns:a16="http://schemas.microsoft.com/office/drawing/2014/main" id="{612720AA-FB5D-F491-295A-44747FCBFB82}"/>
              </a:ext>
            </a:extLst>
          </p:cNvPr>
          <p:cNvSpPr>
            <a:spLocks noGrp="1"/>
          </p:cNvSpPr>
          <p:nvPr>
            <p:ph idx="1"/>
          </p:nvPr>
        </p:nvSpPr>
        <p:spPr/>
        <p:txBody>
          <a:bodyPr/>
          <a:lstStyle/>
          <a:p>
            <a:r>
              <a:rPr lang="cs-CZ" dirty="0"/>
              <a:t>Pro kofinancované položky rozpočtu platí stejná pravidla jako pro položky hrazené z dotace</a:t>
            </a:r>
          </a:p>
          <a:p>
            <a:endParaRPr lang="cs-CZ" dirty="0"/>
          </a:p>
          <a:p>
            <a:r>
              <a:rPr lang="cs-CZ" dirty="0"/>
              <a:t>Jednotka „</a:t>
            </a:r>
            <a:r>
              <a:rPr lang="cs-CZ" dirty="0" err="1"/>
              <a:t>osoboden</a:t>
            </a:r>
            <a:r>
              <a:rPr lang="cs-CZ" dirty="0"/>
              <a:t>“ (či „</a:t>
            </a:r>
            <a:r>
              <a:rPr lang="cs-CZ" dirty="0" err="1"/>
              <a:t>osobohodina</a:t>
            </a:r>
            <a:r>
              <a:rPr lang="cs-CZ" dirty="0"/>
              <a:t>“)</a:t>
            </a:r>
          </a:p>
          <a:p>
            <a:endParaRPr lang="cs-CZ" dirty="0"/>
          </a:p>
          <a:p>
            <a:r>
              <a:rPr lang="cs-CZ" dirty="0"/>
              <a:t>Jednotku „</a:t>
            </a:r>
            <a:r>
              <a:rPr lang="cs-CZ" dirty="0" err="1"/>
              <a:t>lumpsum</a:t>
            </a:r>
            <a:r>
              <a:rPr lang="cs-CZ" dirty="0"/>
              <a:t>“ je třeba používat pouze u vhodný položek</a:t>
            </a:r>
          </a:p>
          <a:p>
            <a:endParaRPr lang="cs-CZ" dirty="0"/>
          </a:p>
        </p:txBody>
      </p:sp>
      <p:sp>
        <p:nvSpPr>
          <p:cNvPr id="4" name="Zástupný symbol pro číslo snímku 3">
            <a:extLst>
              <a:ext uri="{FF2B5EF4-FFF2-40B4-BE49-F238E27FC236}">
                <a16:creationId xmlns:a16="http://schemas.microsoft.com/office/drawing/2014/main" id="{93B5A337-7DC4-2F6D-720D-7E45871E987E}"/>
              </a:ext>
            </a:extLst>
          </p:cNvPr>
          <p:cNvSpPr>
            <a:spLocks noGrp="1"/>
          </p:cNvSpPr>
          <p:nvPr>
            <p:ph type="sldNum" sz="quarter" idx="12"/>
          </p:nvPr>
        </p:nvSpPr>
        <p:spPr/>
        <p:txBody>
          <a:bodyPr/>
          <a:lstStyle/>
          <a:p>
            <a:r>
              <a:rPr lang="cs-CZ"/>
              <a:t>slide </a:t>
            </a:r>
            <a:fld id="{E81B0134-131A-4CFD-A217-8A5CFB24891B}" type="slidenum">
              <a:rPr lang="cs-CZ" smtClean="0"/>
              <a:pPr/>
              <a:t>17</a:t>
            </a:fld>
            <a:endParaRPr lang="cs-CZ" dirty="0"/>
          </a:p>
        </p:txBody>
      </p:sp>
    </p:spTree>
    <p:extLst>
      <p:ext uri="{BB962C8B-B14F-4D97-AF65-F5344CB8AC3E}">
        <p14:creationId xmlns:p14="http://schemas.microsoft.com/office/powerpoint/2010/main" val="203896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ECA20-69F1-D38B-77C6-3D9556F5CBA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26C541E-3AED-1564-B76D-4C9E8E42B747}"/>
              </a:ext>
            </a:extLst>
          </p:cNvPr>
          <p:cNvSpPr>
            <a:spLocks noGrp="1"/>
          </p:cNvSpPr>
          <p:nvPr>
            <p:ph type="title"/>
          </p:nvPr>
        </p:nvSpPr>
        <p:spPr/>
        <p:txBody>
          <a:bodyPr>
            <a:normAutofit fontScale="90000"/>
          </a:bodyPr>
          <a:lstStyle/>
          <a:p>
            <a:r>
              <a:rPr lang="cs-CZ" dirty="0"/>
              <a:t>Příloha 2 - </a:t>
            </a:r>
            <a:r>
              <a:rPr lang="cs-CZ" sz="3100" dirty="0"/>
              <a:t>Přehled kritérií věcného posouzení a hodnocení žádostí</a:t>
            </a:r>
            <a:endParaRPr lang="cs-CZ" dirty="0"/>
          </a:p>
        </p:txBody>
      </p:sp>
      <p:sp>
        <p:nvSpPr>
          <p:cNvPr id="4" name="Zástupný symbol pro číslo snímku 3">
            <a:extLst>
              <a:ext uri="{FF2B5EF4-FFF2-40B4-BE49-F238E27FC236}">
                <a16:creationId xmlns:a16="http://schemas.microsoft.com/office/drawing/2014/main" id="{04DBFFEA-734C-9C90-61D8-EEFA27DDB8B3}"/>
              </a:ext>
            </a:extLst>
          </p:cNvPr>
          <p:cNvSpPr>
            <a:spLocks noGrp="1"/>
          </p:cNvSpPr>
          <p:nvPr>
            <p:ph type="sldNum" sz="quarter" idx="12"/>
          </p:nvPr>
        </p:nvSpPr>
        <p:spPr/>
        <p:txBody>
          <a:bodyPr/>
          <a:lstStyle/>
          <a:p>
            <a:r>
              <a:rPr lang="cs-CZ"/>
              <a:t>slide </a:t>
            </a:r>
            <a:fld id="{E81B0134-131A-4CFD-A217-8A5CFB24891B}" type="slidenum">
              <a:rPr lang="cs-CZ" smtClean="0"/>
              <a:pPr/>
              <a:t>18</a:t>
            </a:fld>
            <a:endParaRPr lang="cs-CZ" dirty="0"/>
          </a:p>
        </p:txBody>
      </p:sp>
      <p:sp>
        <p:nvSpPr>
          <p:cNvPr id="5" name="Zástupný symbol pro obsah 2">
            <a:extLst>
              <a:ext uri="{FF2B5EF4-FFF2-40B4-BE49-F238E27FC236}">
                <a16:creationId xmlns:a16="http://schemas.microsoft.com/office/drawing/2014/main" id="{8B472BE0-A8B6-2354-7F6C-D4E8F32CAE84}"/>
              </a:ext>
            </a:extLst>
          </p:cNvPr>
          <p:cNvSpPr txBox="1">
            <a:spLocks/>
          </p:cNvSpPr>
          <p:nvPr/>
        </p:nvSpPr>
        <p:spPr>
          <a:xfrm>
            <a:off x="613396" y="1381845"/>
            <a:ext cx="9727808" cy="4698444"/>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spcAft>
                <a:spcPts val="1800"/>
              </a:spcAft>
            </a:pPr>
            <a:r>
              <a:rPr lang="cs-CZ" altLang="cs-CZ" sz="1800" b="1" dirty="0">
                <a:latin typeface="Georgia" panose="02040502050405020303" pitchFamily="18" charset="0"/>
                <a:cs typeface="Georgia" panose="02040502050405020303" pitchFamily="18" charset="0"/>
              </a:rPr>
              <a:t>Rozvojový dopad projektu (2o b.) </a:t>
            </a:r>
            <a:r>
              <a:rPr lang="cs-CZ" altLang="cs-CZ" sz="1400" dirty="0">
                <a:latin typeface="Georgia" panose="02040502050405020303" pitchFamily="18" charset="0"/>
                <a:cs typeface="Georgia" panose="02040502050405020303" pitchFamily="18" charset="0"/>
              </a:rPr>
              <a:t>– soulad s prioritami a průřezovými tématy české ZRS a naplňování cílů udržitelného rozvoje (</a:t>
            </a:r>
            <a:r>
              <a:rPr lang="cs-CZ" altLang="cs-CZ" sz="1400" dirty="0" err="1">
                <a:latin typeface="Georgia" panose="02040502050405020303" pitchFamily="18" charset="0"/>
                <a:cs typeface="Georgia" panose="02040502050405020303" pitchFamily="18" charset="0"/>
              </a:rPr>
              <a:t>SDGs</a:t>
            </a:r>
            <a:r>
              <a:rPr lang="cs-CZ" altLang="cs-CZ" sz="1400" dirty="0">
                <a:latin typeface="Georgia" panose="02040502050405020303" pitchFamily="18" charset="0"/>
                <a:cs typeface="Georgia" panose="02040502050405020303" pitchFamily="18" charset="0"/>
              </a:rPr>
              <a:t>), dopad projektu na cílové skupiny.</a:t>
            </a:r>
          </a:p>
          <a:p>
            <a:pPr algn="just">
              <a:lnSpc>
                <a:spcPct val="100000"/>
              </a:lnSpc>
              <a:spcBef>
                <a:spcPts val="0"/>
              </a:spcBef>
              <a:spcAft>
                <a:spcPts val="1800"/>
              </a:spcAft>
            </a:pPr>
            <a:r>
              <a:rPr lang="cs-CZ" altLang="cs-CZ" sz="1800" b="1" dirty="0">
                <a:latin typeface="Georgia" panose="02040502050405020303" pitchFamily="18" charset="0"/>
                <a:cs typeface="Georgia" panose="02040502050405020303" pitchFamily="18" charset="0"/>
              </a:rPr>
              <a:t>Dopad projektu na rozvoj podnikatelského sektoru v cílové zemi (2o b.) </a:t>
            </a:r>
            <a:r>
              <a:rPr lang="cs-CZ" altLang="cs-CZ" sz="1400" dirty="0">
                <a:latin typeface="Georgia" panose="02040502050405020303" pitchFamily="18" charset="0"/>
                <a:cs typeface="Georgia" panose="02040502050405020303" pitchFamily="18" charset="0"/>
              </a:rPr>
              <a:t>- zkvalitnění hodnotových řetězců, lepšího začlenění do dodavatelských řetězců, vytvoření nových pracovních míst či zvýšení kvalifikace personálu, zlepšení environmentálních a sociálních standardů ve výrobních zařízeních a procesech</a:t>
            </a:r>
          </a:p>
          <a:p>
            <a:pPr algn="just">
              <a:lnSpc>
                <a:spcPct val="100000"/>
              </a:lnSpc>
              <a:spcBef>
                <a:spcPts val="0"/>
              </a:spcBef>
              <a:spcAft>
                <a:spcPts val="1800"/>
              </a:spcAft>
            </a:pPr>
            <a:r>
              <a:rPr lang="cs-CZ" altLang="cs-CZ" sz="1800" b="1" dirty="0">
                <a:latin typeface="Georgia" panose="02040502050405020303" pitchFamily="18" charset="0"/>
                <a:cs typeface="Georgia" panose="02040502050405020303" pitchFamily="18" charset="0"/>
              </a:rPr>
              <a:t>Relevance pro teritorium (2o b.) </a:t>
            </a:r>
            <a:r>
              <a:rPr lang="cs-CZ" altLang="cs-CZ" sz="1400" dirty="0">
                <a:latin typeface="Georgia" panose="02040502050405020303" pitchFamily="18" charset="0"/>
                <a:cs typeface="Georgia" panose="02040502050405020303" pitchFamily="18" charset="0"/>
              </a:rPr>
              <a:t>- načasování intervence a vhodnost zvolené lokality, shoda s vládními prioritami cílové země, obecná potřebnost předloženého záměru pro cílovou zemi či konkrétní region</a:t>
            </a:r>
          </a:p>
          <a:p>
            <a:pPr algn="just">
              <a:lnSpc>
                <a:spcPct val="100000"/>
              </a:lnSpc>
              <a:spcBef>
                <a:spcPts val="0"/>
              </a:spcBef>
              <a:spcAft>
                <a:spcPts val="1800"/>
              </a:spcAft>
            </a:pPr>
            <a:r>
              <a:rPr lang="cs-CZ" altLang="cs-CZ" sz="1800" b="1" dirty="0">
                <a:latin typeface="Georgia" panose="02040502050405020303" pitchFamily="18" charset="0"/>
                <a:cs typeface="Georgia" panose="02040502050405020303" pitchFamily="18" charset="0"/>
              </a:rPr>
              <a:t>Finanční udržitelnost a přiměřenost (2o b.) </a:t>
            </a:r>
            <a:r>
              <a:rPr lang="cs-CZ" altLang="cs-CZ" sz="1400" dirty="0">
                <a:latin typeface="Georgia" panose="02040502050405020303" pitchFamily="18" charset="0"/>
                <a:cs typeface="Georgia" panose="02040502050405020303" pitchFamily="18" charset="0"/>
              </a:rPr>
              <a:t>- u Studií proveditelnosti se hodnotí možnost návazného financování a uplatnění studie; u Podnikatelských plánů komerční způsobilost; zvolená podnikatelská strategie a finanční návratnost; obecně multiplikační potenciál řešení; dlouhodobá udržitelnost aktivit</a:t>
            </a:r>
          </a:p>
          <a:p>
            <a:pPr algn="just">
              <a:lnSpc>
                <a:spcPct val="100000"/>
              </a:lnSpc>
              <a:spcBef>
                <a:spcPts val="0"/>
              </a:spcBef>
              <a:spcAft>
                <a:spcPts val="1800"/>
              </a:spcAft>
            </a:pPr>
            <a:r>
              <a:rPr lang="cs-CZ" altLang="cs-CZ" sz="1800" b="1" dirty="0">
                <a:latin typeface="Georgia" panose="02040502050405020303" pitchFamily="18" charset="0"/>
                <a:cs typeface="Georgia" panose="02040502050405020303" pitchFamily="18" charset="0"/>
              </a:rPr>
              <a:t>Způsobilost žadatele (2o b.) </a:t>
            </a:r>
            <a:r>
              <a:rPr lang="cs-CZ" altLang="cs-CZ" sz="1400" dirty="0">
                <a:latin typeface="Georgia" panose="02040502050405020303" pitchFamily="18" charset="0"/>
                <a:cs typeface="Georgia" panose="02040502050405020303" pitchFamily="18" charset="0"/>
              </a:rPr>
              <a:t>- kvalifikace žadatele ve vztahu k předloženému projektovému záměru; kvalita personálního zajištění projektu a zkušenost žadatele s realizací podobných projektů v ČR a v zahraničí</a:t>
            </a:r>
          </a:p>
          <a:p>
            <a:pPr algn="just">
              <a:lnSpc>
                <a:spcPct val="100000"/>
              </a:lnSpc>
              <a:spcBef>
                <a:spcPts val="0"/>
              </a:spcBef>
              <a:spcAft>
                <a:spcPts val="1800"/>
              </a:spcAft>
            </a:pPr>
            <a:r>
              <a:rPr lang="cs-CZ" altLang="cs-CZ" sz="1800" b="1" dirty="0">
                <a:latin typeface="Georgia" panose="02040502050405020303" pitchFamily="18" charset="0"/>
                <a:cs typeface="Georgia" panose="02040502050405020303" pitchFamily="18" charset="0"/>
              </a:rPr>
              <a:t>Soulad s Mapou globálních oborových příležitostí (5 b.)</a:t>
            </a:r>
          </a:p>
        </p:txBody>
      </p:sp>
    </p:spTree>
    <p:extLst>
      <p:ext uri="{BB962C8B-B14F-4D97-AF65-F5344CB8AC3E}">
        <p14:creationId xmlns:p14="http://schemas.microsoft.com/office/powerpoint/2010/main" val="300341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C5F3D-4DFD-5584-16D6-5B056B49BAFC}"/>
            </a:ext>
          </a:extLst>
        </p:cNvPr>
        <p:cNvGrpSpPr/>
        <p:nvPr/>
      </p:nvGrpSpPr>
      <p:grpSpPr>
        <a:xfrm>
          <a:off x="0" y="0"/>
          <a:ext cx="0" cy="0"/>
          <a:chOff x="0" y="0"/>
          <a:chExt cx="0" cy="0"/>
        </a:xfrm>
      </p:grpSpPr>
      <p:sp>
        <p:nvSpPr>
          <p:cNvPr id="11" name="Obdélník 10">
            <a:extLst>
              <a:ext uri="{FF2B5EF4-FFF2-40B4-BE49-F238E27FC236}">
                <a16:creationId xmlns:a16="http://schemas.microsoft.com/office/drawing/2014/main" id="{718DD418-F081-F916-0571-5767A9977E13}"/>
              </a:ext>
            </a:extLst>
          </p:cNvPr>
          <p:cNvSpPr/>
          <p:nvPr/>
        </p:nvSpPr>
        <p:spPr>
          <a:xfrm>
            <a:off x="26696" y="5965384"/>
            <a:ext cx="1855067" cy="8654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C55F0AB8-554B-CAAE-032A-B03891DF94A2}"/>
              </a:ext>
            </a:extLst>
          </p:cNvPr>
          <p:cNvSpPr>
            <a:spLocks noGrp="1"/>
          </p:cNvSpPr>
          <p:nvPr>
            <p:ph type="title"/>
          </p:nvPr>
        </p:nvSpPr>
        <p:spPr/>
        <p:txBody>
          <a:bodyPr>
            <a:normAutofit/>
          </a:bodyPr>
          <a:lstStyle/>
          <a:p>
            <a:r>
              <a:rPr lang="cs-CZ" dirty="0"/>
              <a:t>Příloha 3 – </a:t>
            </a:r>
            <a:r>
              <a:rPr lang="cs-CZ" sz="3100" dirty="0"/>
              <a:t>Rozhodnutí o poskytnutí dotace</a:t>
            </a:r>
            <a:endParaRPr lang="cs-CZ" dirty="0"/>
          </a:p>
        </p:txBody>
      </p:sp>
      <p:sp>
        <p:nvSpPr>
          <p:cNvPr id="4" name="Zástupný symbol pro číslo snímku 3">
            <a:extLst>
              <a:ext uri="{FF2B5EF4-FFF2-40B4-BE49-F238E27FC236}">
                <a16:creationId xmlns:a16="http://schemas.microsoft.com/office/drawing/2014/main" id="{BBE6E283-F051-50F7-AEB8-1BF78D5DED91}"/>
              </a:ext>
            </a:extLst>
          </p:cNvPr>
          <p:cNvSpPr>
            <a:spLocks noGrp="1"/>
          </p:cNvSpPr>
          <p:nvPr>
            <p:ph type="sldNum" sz="quarter" idx="12"/>
          </p:nvPr>
        </p:nvSpPr>
        <p:spPr/>
        <p:txBody>
          <a:bodyPr/>
          <a:lstStyle/>
          <a:p>
            <a:r>
              <a:rPr lang="cs-CZ"/>
              <a:t>slide </a:t>
            </a:r>
            <a:fld id="{E81B0134-131A-4CFD-A217-8A5CFB24891B}" type="slidenum">
              <a:rPr lang="cs-CZ" smtClean="0"/>
              <a:pPr/>
              <a:t>19</a:t>
            </a:fld>
            <a:endParaRPr lang="cs-CZ" dirty="0"/>
          </a:p>
        </p:txBody>
      </p:sp>
      <p:pic>
        <p:nvPicPr>
          <p:cNvPr id="6" name="Obrázek 5">
            <a:extLst>
              <a:ext uri="{FF2B5EF4-FFF2-40B4-BE49-F238E27FC236}">
                <a16:creationId xmlns:a16="http://schemas.microsoft.com/office/drawing/2014/main" id="{2D5A1C26-5F27-9331-3854-27C7ACD29B34}"/>
              </a:ext>
            </a:extLst>
          </p:cNvPr>
          <p:cNvPicPr>
            <a:picLocks noChangeAspect="1"/>
          </p:cNvPicPr>
          <p:nvPr/>
        </p:nvPicPr>
        <p:blipFill>
          <a:blip r:embed="rId2"/>
          <a:stretch>
            <a:fillRect/>
          </a:stretch>
        </p:blipFill>
        <p:spPr>
          <a:xfrm>
            <a:off x="553767" y="1364135"/>
            <a:ext cx="4388076" cy="5588287"/>
          </a:xfrm>
          <a:prstGeom prst="rect">
            <a:avLst/>
          </a:prstGeom>
          <a:ln>
            <a:solidFill>
              <a:schemeClr val="tx1"/>
            </a:solidFill>
          </a:ln>
        </p:spPr>
      </p:pic>
      <p:pic>
        <p:nvPicPr>
          <p:cNvPr id="10" name="Obrázek 9">
            <a:extLst>
              <a:ext uri="{FF2B5EF4-FFF2-40B4-BE49-F238E27FC236}">
                <a16:creationId xmlns:a16="http://schemas.microsoft.com/office/drawing/2014/main" id="{A36BF5B4-19B7-A496-8D13-F420D6E9FED9}"/>
              </a:ext>
            </a:extLst>
          </p:cNvPr>
          <p:cNvPicPr>
            <a:picLocks noChangeAspect="1"/>
          </p:cNvPicPr>
          <p:nvPr/>
        </p:nvPicPr>
        <p:blipFill>
          <a:blip r:embed="rId3"/>
          <a:stretch>
            <a:fillRect/>
          </a:stretch>
        </p:blipFill>
        <p:spPr>
          <a:xfrm>
            <a:off x="5310425" y="1364135"/>
            <a:ext cx="4381725" cy="5562886"/>
          </a:xfrm>
          <a:prstGeom prst="rect">
            <a:avLst/>
          </a:prstGeom>
          <a:ln>
            <a:solidFill>
              <a:schemeClr val="tx1"/>
            </a:solidFill>
          </a:ln>
        </p:spPr>
      </p:pic>
    </p:spTree>
    <p:extLst>
      <p:ext uri="{BB962C8B-B14F-4D97-AF65-F5344CB8AC3E}">
        <p14:creationId xmlns:p14="http://schemas.microsoft.com/office/powerpoint/2010/main" val="43398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7214BC-9C7B-188C-17FF-8AC05E474612}"/>
              </a:ext>
            </a:extLst>
          </p:cNvPr>
          <p:cNvSpPr>
            <a:spLocks noGrp="1"/>
          </p:cNvSpPr>
          <p:nvPr>
            <p:ph type="title"/>
          </p:nvPr>
        </p:nvSpPr>
        <p:spPr/>
        <p:txBody>
          <a:bodyPr/>
          <a:lstStyle/>
          <a:p>
            <a:r>
              <a:rPr lang="cs-CZ" dirty="0">
                <a:ea typeface="MS PGothic"/>
              </a:rPr>
              <a:t>Česká rozvojová agentura</a:t>
            </a:r>
            <a:endParaRPr lang="cs-CZ" dirty="0"/>
          </a:p>
        </p:txBody>
      </p:sp>
      <p:sp>
        <p:nvSpPr>
          <p:cNvPr id="4" name="Zástupný symbol pro číslo snímku 3">
            <a:extLst>
              <a:ext uri="{FF2B5EF4-FFF2-40B4-BE49-F238E27FC236}">
                <a16:creationId xmlns:a16="http://schemas.microsoft.com/office/drawing/2014/main" id="{F8B1BFD5-DE18-DE7C-3B6C-D68FFF0FEA42}"/>
              </a:ext>
            </a:extLst>
          </p:cNvPr>
          <p:cNvSpPr>
            <a:spLocks noGrp="1"/>
          </p:cNvSpPr>
          <p:nvPr>
            <p:ph type="sldNum" sz="quarter" idx="12"/>
          </p:nvPr>
        </p:nvSpPr>
        <p:spPr/>
        <p:txBody>
          <a:bodyPr/>
          <a:lstStyle/>
          <a:p>
            <a:r>
              <a:rPr lang="cs-CZ"/>
              <a:t>slide </a:t>
            </a:r>
            <a:fld id="{E81B0134-131A-4CFD-A217-8A5CFB24891B}" type="slidenum">
              <a:rPr lang="cs-CZ" smtClean="0"/>
              <a:pPr/>
              <a:t>2</a:t>
            </a:fld>
            <a:endParaRPr lang="cs-CZ" dirty="0"/>
          </a:p>
        </p:txBody>
      </p:sp>
      <p:sp>
        <p:nvSpPr>
          <p:cNvPr id="7" name="Zástupný obsah 6">
            <a:extLst>
              <a:ext uri="{FF2B5EF4-FFF2-40B4-BE49-F238E27FC236}">
                <a16:creationId xmlns:a16="http://schemas.microsoft.com/office/drawing/2014/main" id="{B3D74CFB-D017-CB1A-4FB9-6260C267D20C}"/>
              </a:ext>
            </a:extLst>
          </p:cNvPr>
          <p:cNvSpPr>
            <a:spLocks noGrp="1"/>
          </p:cNvSpPr>
          <p:nvPr>
            <p:ph idx="1"/>
          </p:nvPr>
        </p:nvSpPr>
        <p:spPr>
          <a:xfrm>
            <a:off x="467139" y="1348547"/>
            <a:ext cx="10197548" cy="2678803"/>
          </a:xfrm>
        </p:spPr>
        <p:txBody>
          <a:bodyPr/>
          <a:lstStyle/>
          <a:p>
            <a:r>
              <a:rPr lang="cs-CZ" dirty="0"/>
              <a:t>Organizační složka státu, zřízena Ministerstvem zahraničních věcí ČR</a:t>
            </a:r>
          </a:p>
          <a:p>
            <a:endParaRPr lang="cs-CZ" dirty="0"/>
          </a:p>
          <a:p>
            <a:pPr>
              <a:lnSpc>
                <a:spcPct val="120000"/>
              </a:lnSpc>
            </a:pPr>
            <a:r>
              <a:rPr lang="cs-CZ" dirty="0"/>
              <a:t>Vykonává agendu v rámci </a:t>
            </a:r>
            <a:r>
              <a:rPr lang="cs-CZ" b="1" dirty="0"/>
              <a:t>Zahraniční rozvojové spolupráce</a:t>
            </a:r>
            <a:r>
              <a:rPr lang="cs-CZ" dirty="0"/>
              <a:t>, 				 	především přípravu, financování a monitoring rozvojových projektů</a:t>
            </a:r>
          </a:p>
          <a:p>
            <a:pPr>
              <a:lnSpc>
                <a:spcPct val="120000"/>
              </a:lnSpc>
            </a:pPr>
            <a:endParaRPr lang="cs-CZ" dirty="0"/>
          </a:p>
          <a:p>
            <a:r>
              <a:rPr lang="cs-CZ" dirty="0"/>
              <a:t>Způsoby dosažení rozvojových cílů:</a:t>
            </a:r>
          </a:p>
          <a:p>
            <a:endParaRPr lang="cs-CZ" dirty="0"/>
          </a:p>
          <a:p>
            <a:endParaRPr lang="cs-CZ" dirty="0"/>
          </a:p>
          <a:p>
            <a:endParaRPr lang="cs-CZ" dirty="0"/>
          </a:p>
          <a:p>
            <a:endParaRPr lang="cs-CZ" dirty="0"/>
          </a:p>
          <a:p>
            <a:pPr marL="0" indent="0">
              <a:buNone/>
            </a:pPr>
            <a:endParaRPr lang="cs-CZ" dirty="0"/>
          </a:p>
        </p:txBody>
      </p:sp>
      <p:sp>
        <p:nvSpPr>
          <p:cNvPr id="8" name="Zástupný obsah 2">
            <a:extLst>
              <a:ext uri="{FF2B5EF4-FFF2-40B4-BE49-F238E27FC236}">
                <a16:creationId xmlns:a16="http://schemas.microsoft.com/office/drawing/2014/main" id="{B84A2960-736C-A243-E4EF-2D36AB689CCD}"/>
              </a:ext>
            </a:extLst>
          </p:cNvPr>
          <p:cNvSpPr txBox="1">
            <a:spLocks/>
          </p:cNvSpPr>
          <p:nvPr/>
        </p:nvSpPr>
        <p:spPr>
          <a:xfrm>
            <a:off x="6520206" y="4027350"/>
            <a:ext cx="3959786" cy="546241"/>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dirty="0"/>
              <a:t>dotace (vč. podpory </a:t>
            </a:r>
            <a:r>
              <a:rPr lang="cs-CZ" i="1" dirty="0"/>
              <a:t>de minimis</a:t>
            </a:r>
            <a:r>
              <a:rPr lang="cs-CZ" dirty="0"/>
              <a:t>)</a:t>
            </a:r>
          </a:p>
          <a:p>
            <a:pPr marL="0" indent="0">
              <a:buFont typeface="Arial" panose="020B0604020202020204" pitchFamily="34" charset="0"/>
              <a:buNone/>
            </a:pPr>
            <a:endParaRPr lang="cs-CZ" dirty="0"/>
          </a:p>
        </p:txBody>
      </p:sp>
      <p:sp>
        <p:nvSpPr>
          <p:cNvPr id="9" name="Zástupný obsah 2">
            <a:extLst>
              <a:ext uri="{FF2B5EF4-FFF2-40B4-BE49-F238E27FC236}">
                <a16:creationId xmlns:a16="http://schemas.microsoft.com/office/drawing/2014/main" id="{396BB427-D157-C89D-69D3-75AF87F89B3C}"/>
              </a:ext>
            </a:extLst>
          </p:cNvPr>
          <p:cNvSpPr txBox="1">
            <a:spLocks/>
          </p:cNvSpPr>
          <p:nvPr/>
        </p:nvSpPr>
        <p:spPr>
          <a:xfrm>
            <a:off x="6520206" y="4604946"/>
            <a:ext cx="3959786" cy="546241"/>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dirty="0"/>
              <a:t>veřejné zakázky</a:t>
            </a:r>
          </a:p>
          <a:p>
            <a:pPr marL="0" indent="0">
              <a:buFont typeface="Arial" panose="020B0604020202020204" pitchFamily="34" charset="0"/>
              <a:buNone/>
            </a:pPr>
            <a:endParaRPr lang="cs-CZ" dirty="0"/>
          </a:p>
        </p:txBody>
      </p:sp>
      <p:sp>
        <p:nvSpPr>
          <p:cNvPr id="10" name="Zástupný obsah 2">
            <a:extLst>
              <a:ext uri="{FF2B5EF4-FFF2-40B4-BE49-F238E27FC236}">
                <a16:creationId xmlns:a16="http://schemas.microsoft.com/office/drawing/2014/main" id="{F21F3686-5A1B-D6C7-A043-A85B26D970A4}"/>
              </a:ext>
            </a:extLst>
          </p:cNvPr>
          <p:cNvSpPr txBox="1">
            <a:spLocks/>
          </p:cNvSpPr>
          <p:nvPr/>
        </p:nvSpPr>
        <p:spPr>
          <a:xfrm>
            <a:off x="6520206" y="5182542"/>
            <a:ext cx="3959786" cy="546241"/>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dirty="0"/>
              <a:t>rozpočtová opatření</a:t>
            </a:r>
          </a:p>
          <a:p>
            <a:pPr marL="0" indent="0">
              <a:buFont typeface="Arial" panose="020B0604020202020204" pitchFamily="34" charset="0"/>
              <a:buNone/>
            </a:pPr>
            <a:endParaRPr lang="cs-CZ" dirty="0"/>
          </a:p>
        </p:txBody>
      </p:sp>
      <p:cxnSp>
        <p:nvCxnSpPr>
          <p:cNvPr id="11" name="Přímá spojnice 10">
            <a:extLst>
              <a:ext uri="{FF2B5EF4-FFF2-40B4-BE49-F238E27FC236}">
                <a16:creationId xmlns:a16="http://schemas.microsoft.com/office/drawing/2014/main" id="{24942F46-D50F-3A7B-88F2-4701FCA09A7F}"/>
              </a:ext>
            </a:extLst>
          </p:cNvPr>
          <p:cNvCxnSpPr>
            <a:cxnSpLocks/>
          </p:cNvCxnSpPr>
          <p:nvPr/>
        </p:nvCxnSpPr>
        <p:spPr>
          <a:xfrm>
            <a:off x="3532437" y="4210354"/>
            <a:ext cx="2837467" cy="0"/>
          </a:xfrm>
          <a:prstGeom prst="line">
            <a:avLst/>
          </a:prstGeom>
          <a:ln w="12700"/>
        </p:spPr>
        <p:style>
          <a:lnRef idx="2">
            <a:schemeClr val="accent2"/>
          </a:lnRef>
          <a:fillRef idx="0">
            <a:schemeClr val="accent2"/>
          </a:fillRef>
          <a:effectRef idx="1">
            <a:schemeClr val="accent2"/>
          </a:effectRef>
          <a:fontRef idx="minor">
            <a:schemeClr val="tx1"/>
          </a:fontRef>
        </p:style>
      </p:cxnSp>
      <p:cxnSp>
        <p:nvCxnSpPr>
          <p:cNvPr id="13" name="Přímá spojnice 12">
            <a:extLst>
              <a:ext uri="{FF2B5EF4-FFF2-40B4-BE49-F238E27FC236}">
                <a16:creationId xmlns:a16="http://schemas.microsoft.com/office/drawing/2014/main" id="{3D7DA3C5-3006-3F27-2DF2-D3E81F8B53D5}"/>
              </a:ext>
            </a:extLst>
          </p:cNvPr>
          <p:cNvCxnSpPr>
            <a:cxnSpLocks/>
          </p:cNvCxnSpPr>
          <p:nvPr/>
        </p:nvCxnSpPr>
        <p:spPr>
          <a:xfrm>
            <a:off x="4239447" y="4796386"/>
            <a:ext cx="2130456" cy="0"/>
          </a:xfrm>
          <a:prstGeom prst="line">
            <a:avLst/>
          </a:prstGeom>
          <a:ln w="12700"/>
        </p:spPr>
        <p:style>
          <a:lnRef idx="2">
            <a:schemeClr val="accent2"/>
          </a:lnRef>
          <a:fillRef idx="0">
            <a:schemeClr val="accent2"/>
          </a:fillRef>
          <a:effectRef idx="1">
            <a:schemeClr val="accent2"/>
          </a:effectRef>
          <a:fontRef idx="minor">
            <a:schemeClr val="tx1"/>
          </a:fontRef>
        </p:style>
      </p:cxnSp>
      <p:cxnSp>
        <p:nvCxnSpPr>
          <p:cNvPr id="14" name="Přímá spojnice 13">
            <a:extLst>
              <a:ext uri="{FF2B5EF4-FFF2-40B4-BE49-F238E27FC236}">
                <a16:creationId xmlns:a16="http://schemas.microsoft.com/office/drawing/2014/main" id="{48161106-5EA4-15D7-4420-FB8E0E95BFC0}"/>
              </a:ext>
            </a:extLst>
          </p:cNvPr>
          <p:cNvCxnSpPr>
            <a:cxnSpLocks/>
          </p:cNvCxnSpPr>
          <p:nvPr/>
        </p:nvCxnSpPr>
        <p:spPr>
          <a:xfrm>
            <a:off x="4908750" y="5372993"/>
            <a:ext cx="1461152" cy="0"/>
          </a:xfrm>
          <a:prstGeom prst="line">
            <a:avLst/>
          </a:prstGeom>
          <a:ln w="12700"/>
        </p:spPr>
        <p:style>
          <a:lnRef idx="2">
            <a:schemeClr val="accent2"/>
          </a:lnRef>
          <a:fillRef idx="0">
            <a:schemeClr val="accent2"/>
          </a:fillRef>
          <a:effectRef idx="1">
            <a:schemeClr val="accent2"/>
          </a:effectRef>
          <a:fontRef idx="minor">
            <a:schemeClr val="tx1"/>
          </a:fontRef>
        </p:style>
      </p:cxnSp>
      <p:cxnSp>
        <p:nvCxnSpPr>
          <p:cNvPr id="15" name="Přímá spojnice 14">
            <a:extLst>
              <a:ext uri="{FF2B5EF4-FFF2-40B4-BE49-F238E27FC236}">
                <a16:creationId xmlns:a16="http://schemas.microsoft.com/office/drawing/2014/main" id="{0F82EA47-C6BF-70DF-4C4A-E88E24A0C23F}"/>
              </a:ext>
            </a:extLst>
          </p:cNvPr>
          <p:cNvCxnSpPr>
            <a:cxnSpLocks/>
          </p:cNvCxnSpPr>
          <p:nvPr/>
        </p:nvCxnSpPr>
        <p:spPr>
          <a:xfrm>
            <a:off x="5455505" y="5995163"/>
            <a:ext cx="914397" cy="0"/>
          </a:xfrm>
          <a:prstGeom prst="line">
            <a:avLst/>
          </a:prstGeom>
          <a:ln w="12700"/>
        </p:spPr>
        <p:style>
          <a:lnRef idx="2">
            <a:schemeClr val="accent2"/>
          </a:lnRef>
          <a:fillRef idx="0">
            <a:schemeClr val="accent2"/>
          </a:fillRef>
          <a:effectRef idx="1">
            <a:schemeClr val="accent2"/>
          </a:effectRef>
          <a:fontRef idx="minor">
            <a:schemeClr val="tx1"/>
          </a:fontRef>
        </p:style>
      </p:cxnSp>
      <p:sp>
        <p:nvSpPr>
          <p:cNvPr id="16" name="Zástupný obsah 2">
            <a:extLst>
              <a:ext uri="{FF2B5EF4-FFF2-40B4-BE49-F238E27FC236}">
                <a16:creationId xmlns:a16="http://schemas.microsoft.com/office/drawing/2014/main" id="{A21B7DE7-0C96-036E-2FEA-178302C4A3FA}"/>
              </a:ext>
            </a:extLst>
          </p:cNvPr>
          <p:cNvSpPr txBox="1">
            <a:spLocks/>
          </p:cNvSpPr>
          <p:nvPr/>
        </p:nvSpPr>
        <p:spPr>
          <a:xfrm>
            <a:off x="6520206" y="5765660"/>
            <a:ext cx="3959786" cy="546241"/>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dirty="0"/>
              <a:t>delegovaná spolupráce</a:t>
            </a:r>
          </a:p>
          <a:p>
            <a:pPr marL="0" indent="0">
              <a:buFont typeface="Arial" panose="020B0604020202020204" pitchFamily="34" charset="0"/>
              <a:buNone/>
            </a:pPr>
            <a:endParaRPr lang="cs-CZ" dirty="0"/>
          </a:p>
        </p:txBody>
      </p:sp>
    </p:spTree>
    <p:extLst>
      <p:ext uri="{BB962C8B-B14F-4D97-AF65-F5344CB8AC3E}">
        <p14:creationId xmlns:p14="http://schemas.microsoft.com/office/powerpoint/2010/main" val="273266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1A233-42CC-9179-F6FB-70F3A10D128D}"/>
            </a:ext>
          </a:extLst>
        </p:cNvPr>
        <p:cNvGrpSpPr/>
        <p:nvPr/>
      </p:nvGrpSpPr>
      <p:grpSpPr>
        <a:xfrm>
          <a:off x="0" y="0"/>
          <a:ext cx="0" cy="0"/>
          <a:chOff x="0" y="0"/>
          <a:chExt cx="0" cy="0"/>
        </a:xfrm>
      </p:grpSpPr>
      <p:sp>
        <p:nvSpPr>
          <p:cNvPr id="11" name="Obdélník 10">
            <a:extLst>
              <a:ext uri="{FF2B5EF4-FFF2-40B4-BE49-F238E27FC236}">
                <a16:creationId xmlns:a16="http://schemas.microsoft.com/office/drawing/2014/main" id="{2ED26CEC-0605-F776-AFE3-AC737AA1D978}"/>
              </a:ext>
            </a:extLst>
          </p:cNvPr>
          <p:cNvSpPr/>
          <p:nvPr/>
        </p:nvSpPr>
        <p:spPr>
          <a:xfrm>
            <a:off x="26696" y="5965384"/>
            <a:ext cx="1855067" cy="8654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A40F46E1-BEAE-2EF6-5B53-56885CA5DD01}"/>
              </a:ext>
            </a:extLst>
          </p:cNvPr>
          <p:cNvSpPr>
            <a:spLocks noGrp="1"/>
          </p:cNvSpPr>
          <p:nvPr>
            <p:ph type="title"/>
          </p:nvPr>
        </p:nvSpPr>
        <p:spPr/>
        <p:txBody>
          <a:bodyPr>
            <a:normAutofit/>
          </a:bodyPr>
          <a:lstStyle/>
          <a:p>
            <a:r>
              <a:rPr lang="cs-CZ" dirty="0"/>
              <a:t>Příloha 4 – </a:t>
            </a:r>
            <a:r>
              <a:rPr lang="cs-CZ" sz="3100" dirty="0"/>
              <a:t>Seznam cílových zemí programu</a:t>
            </a:r>
            <a:endParaRPr lang="cs-CZ" dirty="0"/>
          </a:p>
        </p:txBody>
      </p:sp>
      <p:sp>
        <p:nvSpPr>
          <p:cNvPr id="4" name="Zástupný symbol pro číslo snímku 3">
            <a:extLst>
              <a:ext uri="{FF2B5EF4-FFF2-40B4-BE49-F238E27FC236}">
                <a16:creationId xmlns:a16="http://schemas.microsoft.com/office/drawing/2014/main" id="{5E0D71C0-CE5A-FBDA-53E4-14AA3CF1698B}"/>
              </a:ext>
            </a:extLst>
          </p:cNvPr>
          <p:cNvSpPr>
            <a:spLocks noGrp="1"/>
          </p:cNvSpPr>
          <p:nvPr>
            <p:ph type="sldNum" sz="quarter" idx="12"/>
          </p:nvPr>
        </p:nvSpPr>
        <p:spPr/>
        <p:txBody>
          <a:bodyPr/>
          <a:lstStyle/>
          <a:p>
            <a:r>
              <a:rPr lang="cs-CZ"/>
              <a:t>slide </a:t>
            </a:r>
            <a:fld id="{E81B0134-131A-4CFD-A217-8A5CFB24891B}" type="slidenum">
              <a:rPr lang="cs-CZ" smtClean="0"/>
              <a:pPr/>
              <a:t>20</a:t>
            </a:fld>
            <a:endParaRPr lang="cs-CZ" dirty="0"/>
          </a:p>
        </p:txBody>
      </p:sp>
      <p:grpSp>
        <p:nvGrpSpPr>
          <p:cNvPr id="12" name="Skupina 11">
            <a:extLst>
              <a:ext uri="{FF2B5EF4-FFF2-40B4-BE49-F238E27FC236}">
                <a16:creationId xmlns:a16="http://schemas.microsoft.com/office/drawing/2014/main" id="{2136B0E1-BD3D-8688-0F6B-86D87DFF7A67}"/>
              </a:ext>
            </a:extLst>
          </p:cNvPr>
          <p:cNvGrpSpPr/>
          <p:nvPr/>
        </p:nvGrpSpPr>
        <p:grpSpPr>
          <a:xfrm rot="21434164">
            <a:off x="3943435" y="1025154"/>
            <a:ext cx="5546971" cy="7272569"/>
            <a:chOff x="2374516" y="900026"/>
            <a:chExt cx="5546971" cy="7272569"/>
          </a:xfrm>
        </p:grpSpPr>
        <p:pic>
          <p:nvPicPr>
            <p:cNvPr id="8" name="Obrázek 7">
              <a:extLst>
                <a:ext uri="{FF2B5EF4-FFF2-40B4-BE49-F238E27FC236}">
                  <a16:creationId xmlns:a16="http://schemas.microsoft.com/office/drawing/2014/main" id="{AD7363CE-F8D9-999F-DF36-0BD05141EC64}"/>
                </a:ext>
              </a:extLst>
            </p:cNvPr>
            <p:cNvPicPr>
              <a:picLocks noChangeAspect="1"/>
            </p:cNvPicPr>
            <p:nvPr/>
          </p:nvPicPr>
          <p:blipFill>
            <a:blip r:embed="rId3"/>
            <a:stretch>
              <a:fillRect/>
            </a:stretch>
          </p:blipFill>
          <p:spPr>
            <a:xfrm>
              <a:off x="2374516" y="1317604"/>
              <a:ext cx="5546971" cy="6854991"/>
            </a:xfrm>
            <a:prstGeom prst="rect">
              <a:avLst/>
            </a:prstGeom>
            <a:ln>
              <a:solidFill>
                <a:schemeClr val="tx1"/>
              </a:solidFill>
            </a:ln>
          </p:spPr>
        </p:pic>
        <p:pic>
          <p:nvPicPr>
            <p:cNvPr id="9" name="Obrázek 8" descr="Obsah obrázku připínáček, kovové předměty, papírnictví / kancelářské potřeby&#10;&#10;Popis byl vytvořen automaticky">
              <a:extLst>
                <a:ext uri="{FF2B5EF4-FFF2-40B4-BE49-F238E27FC236}">
                  <a16:creationId xmlns:a16="http://schemas.microsoft.com/office/drawing/2014/main" id="{F4C21059-7D9C-CD98-8456-87665E3B5C01}"/>
                </a:ext>
              </a:extLst>
            </p:cNvPr>
            <p:cNvPicPr>
              <a:picLocks noChangeAspect="1"/>
            </p:cNvPicPr>
            <p:nvPr/>
          </p:nvPicPr>
          <p:blipFill>
            <a:blip r:embed="rId4">
              <a:extLst>
                <a:ext uri="{28A0092B-C50C-407E-A947-70E740481C1C}">
                  <a14:useLocalDpi xmlns:a14="http://schemas.microsoft.com/office/drawing/2010/main" val="0"/>
                </a:ext>
              </a:extLst>
            </a:blip>
            <a:srcRect b="9623"/>
            <a:stretch/>
          </p:blipFill>
          <p:spPr>
            <a:xfrm>
              <a:off x="4783710" y="900026"/>
              <a:ext cx="561975" cy="507897"/>
            </a:xfrm>
            <a:prstGeom prst="rect">
              <a:avLst/>
            </a:prstGeom>
            <a:effectLst>
              <a:outerShdw blurRad="76200" dist="12700" dir="2700000" sy="-23000" kx="-800400" algn="bl" rotWithShape="0">
                <a:prstClr val="black">
                  <a:alpha val="20000"/>
                </a:prstClr>
              </a:outerShdw>
            </a:effectLst>
          </p:spPr>
        </p:pic>
      </p:grpSp>
      <p:sp>
        <p:nvSpPr>
          <p:cNvPr id="13" name="Zástupný obsah 2">
            <a:extLst>
              <a:ext uri="{FF2B5EF4-FFF2-40B4-BE49-F238E27FC236}">
                <a16:creationId xmlns:a16="http://schemas.microsoft.com/office/drawing/2014/main" id="{7C0D4B20-97E8-A5EE-37AB-3D61DD113E42}"/>
              </a:ext>
            </a:extLst>
          </p:cNvPr>
          <p:cNvSpPr>
            <a:spLocks noGrp="1"/>
          </p:cNvSpPr>
          <p:nvPr>
            <p:ph idx="1"/>
          </p:nvPr>
        </p:nvSpPr>
        <p:spPr>
          <a:xfrm>
            <a:off x="467139" y="1348546"/>
            <a:ext cx="3324313" cy="5180482"/>
          </a:xfrm>
        </p:spPr>
        <p:txBody>
          <a:bodyPr>
            <a:normAutofit/>
          </a:bodyPr>
          <a:lstStyle/>
          <a:p>
            <a:r>
              <a:rPr lang="cs-CZ" dirty="0"/>
              <a:t>Všechny rozvojové země dle klasifikace OECD</a:t>
            </a:r>
          </a:p>
          <a:p>
            <a:endParaRPr lang="cs-CZ" dirty="0"/>
          </a:p>
          <a:p>
            <a:r>
              <a:rPr lang="cs-CZ" dirty="0"/>
              <a:t>Celkem 142 zemí či teritorií</a:t>
            </a:r>
          </a:p>
          <a:p>
            <a:endParaRPr lang="cs-CZ" dirty="0"/>
          </a:p>
        </p:txBody>
      </p:sp>
      <p:grpSp>
        <p:nvGrpSpPr>
          <p:cNvPr id="14" name="Google Shape;558;p38">
            <a:extLst>
              <a:ext uri="{FF2B5EF4-FFF2-40B4-BE49-F238E27FC236}">
                <a16:creationId xmlns:a16="http://schemas.microsoft.com/office/drawing/2014/main" id="{1873B4BE-C511-97EA-EF36-8DBE74541937}"/>
              </a:ext>
            </a:extLst>
          </p:cNvPr>
          <p:cNvGrpSpPr/>
          <p:nvPr/>
        </p:nvGrpSpPr>
        <p:grpSpPr>
          <a:xfrm>
            <a:off x="1425791" y="4667129"/>
            <a:ext cx="1103684" cy="1103684"/>
            <a:chOff x="5941025" y="3634400"/>
            <a:chExt cx="467650" cy="467650"/>
          </a:xfrm>
        </p:grpSpPr>
        <p:sp>
          <p:nvSpPr>
            <p:cNvPr id="15" name="Google Shape;559;p38">
              <a:extLst>
                <a:ext uri="{FF2B5EF4-FFF2-40B4-BE49-F238E27FC236}">
                  <a16:creationId xmlns:a16="http://schemas.microsoft.com/office/drawing/2014/main" id="{EA621AC0-4096-73D8-1406-4E15FC62D75E}"/>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60;p38">
              <a:extLst>
                <a:ext uri="{FF2B5EF4-FFF2-40B4-BE49-F238E27FC236}">
                  <a16:creationId xmlns:a16="http://schemas.microsoft.com/office/drawing/2014/main" id="{A9ACB09D-E093-3B2F-72E8-6C5BBAD1F829}"/>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61;p38">
              <a:extLst>
                <a:ext uri="{FF2B5EF4-FFF2-40B4-BE49-F238E27FC236}">
                  <a16:creationId xmlns:a16="http://schemas.microsoft.com/office/drawing/2014/main" id="{F0BBB023-2DE2-8DBA-A078-8BC073638301}"/>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62;p38">
              <a:extLst>
                <a:ext uri="{FF2B5EF4-FFF2-40B4-BE49-F238E27FC236}">
                  <a16:creationId xmlns:a16="http://schemas.microsoft.com/office/drawing/2014/main" id="{EC7923F2-24C2-B0B2-F499-703E1974EF69}"/>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63;p38">
              <a:extLst>
                <a:ext uri="{FF2B5EF4-FFF2-40B4-BE49-F238E27FC236}">
                  <a16:creationId xmlns:a16="http://schemas.microsoft.com/office/drawing/2014/main" id="{9640902F-DDA1-3D91-A887-B6C3E2EC5341}"/>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64;p38">
              <a:extLst>
                <a:ext uri="{FF2B5EF4-FFF2-40B4-BE49-F238E27FC236}">
                  <a16:creationId xmlns:a16="http://schemas.microsoft.com/office/drawing/2014/main" id="{C807099A-5536-F955-8B95-C34FBC0D1406}"/>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8539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C52B5-D0A7-0A83-76A4-2136AFD6940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89DEC37-A8B9-2708-1BB8-4708DBD0445B}"/>
              </a:ext>
            </a:extLst>
          </p:cNvPr>
          <p:cNvSpPr>
            <a:spLocks noGrp="1"/>
          </p:cNvSpPr>
          <p:nvPr>
            <p:ph type="title"/>
          </p:nvPr>
        </p:nvSpPr>
        <p:spPr/>
        <p:txBody>
          <a:bodyPr/>
          <a:lstStyle/>
          <a:p>
            <a:r>
              <a:rPr lang="cs-CZ" dirty="0"/>
              <a:t>Příloha 5 – Žádost o dotaci</a:t>
            </a:r>
          </a:p>
        </p:txBody>
      </p:sp>
      <p:sp>
        <p:nvSpPr>
          <p:cNvPr id="3" name="Zástupný obsah 2">
            <a:extLst>
              <a:ext uri="{FF2B5EF4-FFF2-40B4-BE49-F238E27FC236}">
                <a16:creationId xmlns:a16="http://schemas.microsoft.com/office/drawing/2014/main" id="{F22A500C-8D8A-0562-687B-94B7FF76E3F2}"/>
              </a:ext>
            </a:extLst>
          </p:cNvPr>
          <p:cNvSpPr>
            <a:spLocks noGrp="1"/>
          </p:cNvSpPr>
          <p:nvPr>
            <p:ph idx="1"/>
          </p:nvPr>
        </p:nvSpPr>
        <p:spPr>
          <a:xfrm>
            <a:off x="8391524" y="4966636"/>
            <a:ext cx="2273161" cy="877572"/>
          </a:xfrm>
        </p:spPr>
        <p:txBody>
          <a:bodyPr/>
          <a:lstStyle/>
          <a:p>
            <a:pPr marL="0" indent="0">
              <a:buNone/>
            </a:pPr>
            <a:r>
              <a:rPr lang="cs-CZ" sz="2400" dirty="0"/>
              <a:t>----&gt; Viz dále</a:t>
            </a:r>
          </a:p>
          <a:p>
            <a:endParaRPr lang="cs-CZ" dirty="0"/>
          </a:p>
        </p:txBody>
      </p:sp>
      <p:sp>
        <p:nvSpPr>
          <p:cNvPr id="4" name="Zástupný symbol pro číslo snímku 3">
            <a:extLst>
              <a:ext uri="{FF2B5EF4-FFF2-40B4-BE49-F238E27FC236}">
                <a16:creationId xmlns:a16="http://schemas.microsoft.com/office/drawing/2014/main" id="{0DCCFB5D-1342-7F13-922F-06DB727D6A8A}"/>
              </a:ext>
            </a:extLst>
          </p:cNvPr>
          <p:cNvSpPr>
            <a:spLocks noGrp="1"/>
          </p:cNvSpPr>
          <p:nvPr>
            <p:ph type="sldNum" sz="quarter" idx="12"/>
          </p:nvPr>
        </p:nvSpPr>
        <p:spPr/>
        <p:txBody>
          <a:bodyPr/>
          <a:lstStyle/>
          <a:p>
            <a:r>
              <a:rPr lang="cs-CZ"/>
              <a:t>slide </a:t>
            </a:r>
            <a:fld id="{E81B0134-131A-4CFD-A217-8A5CFB24891B}" type="slidenum">
              <a:rPr lang="cs-CZ" smtClean="0"/>
              <a:pPr/>
              <a:t>21</a:t>
            </a:fld>
            <a:endParaRPr lang="cs-CZ" dirty="0"/>
          </a:p>
        </p:txBody>
      </p:sp>
      <p:pic>
        <p:nvPicPr>
          <p:cNvPr id="5" name="Obrázek 4">
            <a:extLst>
              <a:ext uri="{FF2B5EF4-FFF2-40B4-BE49-F238E27FC236}">
                <a16:creationId xmlns:a16="http://schemas.microsoft.com/office/drawing/2014/main" id="{4831AEF8-2F2A-2267-7BC2-9B35C93FC3B0}"/>
              </a:ext>
            </a:extLst>
          </p:cNvPr>
          <p:cNvPicPr>
            <a:picLocks noChangeAspect="1"/>
          </p:cNvPicPr>
          <p:nvPr/>
        </p:nvPicPr>
        <p:blipFill>
          <a:blip r:embed="rId3"/>
          <a:srcRect l="1360" t="1453" r="1360"/>
          <a:stretch/>
        </p:blipFill>
        <p:spPr>
          <a:xfrm>
            <a:off x="2125332" y="1443359"/>
            <a:ext cx="5648709" cy="7046553"/>
          </a:xfrm>
          <a:prstGeom prst="rect">
            <a:avLst/>
          </a:prstGeom>
          <a:ln>
            <a:solidFill>
              <a:schemeClr val="tx1"/>
            </a:solidFill>
          </a:ln>
        </p:spPr>
      </p:pic>
    </p:spTree>
    <p:extLst>
      <p:ext uri="{BB962C8B-B14F-4D97-AF65-F5344CB8AC3E}">
        <p14:creationId xmlns:p14="http://schemas.microsoft.com/office/powerpoint/2010/main" val="2083353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BE83C-6485-9CAD-15B6-FA463F0F9D7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6B3BAE4-E658-2688-4E5F-5A18D70B8125}"/>
              </a:ext>
            </a:extLst>
          </p:cNvPr>
          <p:cNvSpPr>
            <a:spLocks noGrp="1"/>
          </p:cNvSpPr>
          <p:nvPr>
            <p:ph type="title"/>
          </p:nvPr>
        </p:nvSpPr>
        <p:spPr/>
        <p:txBody>
          <a:bodyPr/>
          <a:lstStyle/>
          <a:p>
            <a:r>
              <a:rPr lang="cs-CZ" dirty="0"/>
              <a:t>Příloha 6 – Strategický rámec Programu B2B</a:t>
            </a:r>
          </a:p>
        </p:txBody>
      </p:sp>
      <p:sp>
        <p:nvSpPr>
          <p:cNvPr id="3" name="Zástupný obsah 2">
            <a:extLst>
              <a:ext uri="{FF2B5EF4-FFF2-40B4-BE49-F238E27FC236}">
                <a16:creationId xmlns:a16="http://schemas.microsoft.com/office/drawing/2014/main" id="{218D5F13-F341-ACE8-6975-CE0CD560FE64}"/>
              </a:ext>
            </a:extLst>
          </p:cNvPr>
          <p:cNvSpPr>
            <a:spLocks noGrp="1"/>
          </p:cNvSpPr>
          <p:nvPr>
            <p:ph idx="1"/>
          </p:nvPr>
        </p:nvSpPr>
        <p:spPr/>
        <p:txBody>
          <a:bodyPr/>
          <a:lstStyle/>
          <a:p>
            <a:r>
              <a:rPr lang="cs-CZ" dirty="0"/>
              <a:t>Smysl a cíle Programu B2B</a:t>
            </a:r>
          </a:p>
        </p:txBody>
      </p:sp>
      <p:sp>
        <p:nvSpPr>
          <p:cNvPr id="4" name="Zástupný symbol pro číslo snímku 3">
            <a:extLst>
              <a:ext uri="{FF2B5EF4-FFF2-40B4-BE49-F238E27FC236}">
                <a16:creationId xmlns:a16="http://schemas.microsoft.com/office/drawing/2014/main" id="{0165AB97-1BE7-703F-D081-54ECF62136D1}"/>
              </a:ext>
            </a:extLst>
          </p:cNvPr>
          <p:cNvSpPr>
            <a:spLocks noGrp="1"/>
          </p:cNvSpPr>
          <p:nvPr>
            <p:ph type="sldNum" sz="quarter" idx="12"/>
          </p:nvPr>
        </p:nvSpPr>
        <p:spPr/>
        <p:txBody>
          <a:bodyPr/>
          <a:lstStyle/>
          <a:p>
            <a:r>
              <a:rPr lang="cs-CZ"/>
              <a:t>slide </a:t>
            </a:r>
            <a:fld id="{E81B0134-131A-4CFD-A217-8A5CFB24891B}" type="slidenum">
              <a:rPr lang="cs-CZ" smtClean="0"/>
              <a:pPr/>
              <a:t>22</a:t>
            </a:fld>
            <a:endParaRPr lang="cs-CZ" dirty="0"/>
          </a:p>
        </p:txBody>
      </p:sp>
      <p:pic>
        <p:nvPicPr>
          <p:cNvPr id="6" name="Obrázek 5">
            <a:extLst>
              <a:ext uri="{FF2B5EF4-FFF2-40B4-BE49-F238E27FC236}">
                <a16:creationId xmlns:a16="http://schemas.microsoft.com/office/drawing/2014/main" id="{AF3327DD-B99B-CFC1-31A4-3E0B2FD12217}"/>
              </a:ext>
            </a:extLst>
          </p:cNvPr>
          <p:cNvPicPr>
            <a:picLocks noChangeAspect="1"/>
          </p:cNvPicPr>
          <p:nvPr/>
        </p:nvPicPr>
        <p:blipFill>
          <a:blip r:embed="rId3"/>
          <a:stretch>
            <a:fillRect/>
          </a:stretch>
        </p:blipFill>
        <p:spPr>
          <a:xfrm rot="21368330">
            <a:off x="3898231" y="1797436"/>
            <a:ext cx="4831293" cy="5612109"/>
          </a:xfrm>
          <a:prstGeom prst="rect">
            <a:avLst/>
          </a:prstGeom>
          <a:ln>
            <a:solidFill>
              <a:schemeClr val="tx1"/>
            </a:solidFill>
          </a:ln>
        </p:spPr>
      </p:pic>
      <p:pic>
        <p:nvPicPr>
          <p:cNvPr id="7" name="Obrázek 6" descr="Obsah obrázku připínáček, kovové předměty, papírnictví / kancelářské potřeby&#10;&#10;Popis byl vytvořen automaticky">
            <a:extLst>
              <a:ext uri="{FF2B5EF4-FFF2-40B4-BE49-F238E27FC236}">
                <a16:creationId xmlns:a16="http://schemas.microsoft.com/office/drawing/2014/main" id="{ABA71598-007B-80D9-CF72-2E4F8E675FEA}"/>
              </a:ext>
            </a:extLst>
          </p:cNvPr>
          <p:cNvPicPr>
            <a:picLocks noChangeAspect="1"/>
          </p:cNvPicPr>
          <p:nvPr/>
        </p:nvPicPr>
        <p:blipFill>
          <a:blip r:embed="rId4">
            <a:extLst>
              <a:ext uri="{28A0092B-C50C-407E-A947-70E740481C1C}">
                <a14:useLocalDpi xmlns:a14="http://schemas.microsoft.com/office/drawing/2010/main" val="0"/>
              </a:ext>
            </a:extLst>
          </a:blip>
          <a:srcRect b="9623"/>
          <a:stretch/>
        </p:blipFill>
        <p:spPr>
          <a:xfrm>
            <a:off x="5815012" y="1387188"/>
            <a:ext cx="561975" cy="507897"/>
          </a:xfrm>
          <a:prstGeom prst="rect">
            <a:avLst/>
          </a:prstGeom>
          <a:effectLst>
            <a:outerShdw blurRad="76200" dist="12700" dir="2700000" sy="-23000" kx="-800400" algn="bl" rotWithShape="0">
              <a:prstClr val="black">
                <a:alpha val="20000"/>
              </a:prstClr>
            </a:outerShdw>
          </a:effectLst>
        </p:spPr>
      </p:pic>
    </p:spTree>
    <p:extLst>
      <p:ext uri="{BB962C8B-B14F-4D97-AF65-F5344CB8AC3E}">
        <p14:creationId xmlns:p14="http://schemas.microsoft.com/office/powerpoint/2010/main" val="2404687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F136C-CF9D-08D4-DD3B-4EB6EC4AD71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C91A9A6-E20A-50B0-CB93-75F67D739AE6}"/>
              </a:ext>
            </a:extLst>
          </p:cNvPr>
          <p:cNvSpPr>
            <a:spLocks noGrp="1"/>
          </p:cNvSpPr>
          <p:nvPr>
            <p:ph type="title"/>
          </p:nvPr>
        </p:nvSpPr>
        <p:spPr/>
        <p:txBody>
          <a:bodyPr>
            <a:normAutofit/>
          </a:bodyPr>
          <a:lstStyle/>
          <a:p>
            <a:r>
              <a:rPr lang="cs-CZ" dirty="0"/>
              <a:t>Příloha 7 – Závěrečná zpráva a Finanční vyúčtování </a:t>
            </a:r>
          </a:p>
        </p:txBody>
      </p:sp>
      <p:sp>
        <p:nvSpPr>
          <p:cNvPr id="4" name="Zástupný symbol pro číslo snímku 3">
            <a:extLst>
              <a:ext uri="{FF2B5EF4-FFF2-40B4-BE49-F238E27FC236}">
                <a16:creationId xmlns:a16="http://schemas.microsoft.com/office/drawing/2014/main" id="{C88F85EF-2CBD-8916-B3D0-B1D3BDE374F4}"/>
              </a:ext>
            </a:extLst>
          </p:cNvPr>
          <p:cNvSpPr>
            <a:spLocks noGrp="1"/>
          </p:cNvSpPr>
          <p:nvPr>
            <p:ph type="sldNum" sz="quarter" idx="12"/>
          </p:nvPr>
        </p:nvSpPr>
        <p:spPr/>
        <p:txBody>
          <a:bodyPr/>
          <a:lstStyle/>
          <a:p>
            <a:r>
              <a:rPr lang="cs-CZ"/>
              <a:t>slide </a:t>
            </a:r>
            <a:fld id="{E81B0134-131A-4CFD-A217-8A5CFB24891B}" type="slidenum">
              <a:rPr lang="cs-CZ" smtClean="0"/>
              <a:pPr/>
              <a:t>23</a:t>
            </a:fld>
            <a:endParaRPr lang="cs-CZ" dirty="0"/>
          </a:p>
        </p:txBody>
      </p:sp>
      <p:pic>
        <p:nvPicPr>
          <p:cNvPr id="6" name="Obrázek 5">
            <a:extLst>
              <a:ext uri="{FF2B5EF4-FFF2-40B4-BE49-F238E27FC236}">
                <a16:creationId xmlns:a16="http://schemas.microsoft.com/office/drawing/2014/main" id="{99E814A4-B922-B08C-5149-7364EB80A834}"/>
              </a:ext>
            </a:extLst>
          </p:cNvPr>
          <p:cNvPicPr>
            <a:picLocks noChangeAspect="1"/>
          </p:cNvPicPr>
          <p:nvPr/>
        </p:nvPicPr>
        <p:blipFill>
          <a:blip r:embed="rId3"/>
          <a:stretch>
            <a:fillRect/>
          </a:stretch>
        </p:blipFill>
        <p:spPr>
          <a:xfrm>
            <a:off x="113853" y="1745987"/>
            <a:ext cx="4426177" cy="5112013"/>
          </a:xfrm>
          <a:prstGeom prst="rect">
            <a:avLst/>
          </a:prstGeom>
          <a:ln>
            <a:solidFill>
              <a:schemeClr val="tx1"/>
            </a:solidFill>
          </a:ln>
        </p:spPr>
      </p:pic>
      <p:pic>
        <p:nvPicPr>
          <p:cNvPr id="10" name="Obrázek 9">
            <a:extLst>
              <a:ext uri="{FF2B5EF4-FFF2-40B4-BE49-F238E27FC236}">
                <a16:creationId xmlns:a16="http://schemas.microsoft.com/office/drawing/2014/main" id="{7941816C-B721-69E1-AE56-85A9059675E6}"/>
              </a:ext>
            </a:extLst>
          </p:cNvPr>
          <p:cNvPicPr>
            <a:picLocks noChangeAspect="1"/>
          </p:cNvPicPr>
          <p:nvPr/>
        </p:nvPicPr>
        <p:blipFill>
          <a:blip r:embed="rId4"/>
          <a:srcRect r="697"/>
          <a:stretch/>
        </p:blipFill>
        <p:spPr>
          <a:xfrm rot="21213798">
            <a:off x="4830259" y="2158181"/>
            <a:ext cx="9633873" cy="3720968"/>
          </a:xfrm>
          <a:prstGeom prst="rect">
            <a:avLst/>
          </a:prstGeom>
          <a:ln>
            <a:solidFill>
              <a:schemeClr val="tx1"/>
            </a:solidFill>
          </a:ln>
        </p:spPr>
      </p:pic>
    </p:spTree>
    <p:extLst>
      <p:ext uri="{BB962C8B-B14F-4D97-AF65-F5344CB8AC3E}">
        <p14:creationId xmlns:p14="http://schemas.microsoft.com/office/powerpoint/2010/main" val="3528876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1E5B1-F02C-E550-45CD-65C122CBEA2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DC63D14-2273-9714-0339-6416512B6401}"/>
              </a:ext>
            </a:extLst>
          </p:cNvPr>
          <p:cNvSpPr>
            <a:spLocks noGrp="1"/>
          </p:cNvSpPr>
          <p:nvPr>
            <p:ph type="title"/>
          </p:nvPr>
        </p:nvSpPr>
        <p:spPr/>
        <p:txBody>
          <a:bodyPr>
            <a:normAutofit/>
          </a:bodyPr>
          <a:lstStyle/>
          <a:p>
            <a:r>
              <a:rPr lang="cs-CZ" dirty="0"/>
              <a:t>Příloha 8 – Žádost o změnu</a:t>
            </a:r>
          </a:p>
        </p:txBody>
      </p:sp>
      <p:sp>
        <p:nvSpPr>
          <p:cNvPr id="4" name="Zástupný symbol pro číslo snímku 3">
            <a:extLst>
              <a:ext uri="{FF2B5EF4-FFF2-40B4-BE49-F238E27FC236}">
                <a16:creationId xmlns:a16="http://schemas.microsoft.com/office/drawing/2014/main" id="{D2AC2A2A-E5C4-9FB3-42CF-659300D35410}"/>
              </a:ext>
            </a:extLst>
          </p:cNvPr>
          <p:cNvSpPr>
            <a:spLocks noGrp="1"/>
          </p:cNvSpPr>
          <p:nvPr>
            <p:ph type="sldNum" sz="quarter" idx="12"/>
          </p:nvPr>
        </p:nvSpPr>
        <p:spPr/>
        <p:txBody>
          <a:bodyPr/>
          <a:lstStyle/>
          <a:p>
            <a:r>
              <a:rPr lang="cs-CZ"/>
              <a:t>slide </a:t>
            </a:r>
            <a:fld id="{E81B0134-131A-4CFD-A217-8A5CFB24891B}" type="slidenum">
              <a:rPr lang="cs-CZ" smtClean="0"/>
              <a:pPr/>
              <a:t>24</a:t>
            </a:fld>
            <a:endParaRPr lang="cs-CZ" dirty="0"/>
          </a:p>
        </p:txBody>
      </p:sp>
      <p:grpSp>
        <p:nvGrpSpPr>
          <p:cNvPr id="13" name="Skupina 12">
            <a:extLst>
              <a:ext uri="{FF2B5EF4-FFF2-40B4-BE49-F238E27FC236}">
                <a16:creationId xmlns:a16="http://schemas.microsoft.com/office/drawing/2014/main" id="{97243522-8EB8-1485-F4BF-3CC5F98E3BB9}"/>
              </a:ext>
            </a:extLst>
          </p:cNvPr>
          <p:cNvGrpSpPr/>
          <p:nvPr/>
        </p:nvGrpSpPr>
        <p:grpSpPr>
          <a:xfrm>
            <a:off x="2865438" y="1076972"/>
            <a:ext cx="5056049" cy="6615837"/>
            <a:chOff x="2752825" y="913342"/>
            <a:chExt cx="5056049" cy="6615837"/>
          </a:xfrm>
        </p:grpSpPr>
        <p:pic>
          <p:nvPicPr>
            <p:cNvPr id="11" name="Obrázek 10">
              <a:extLst>
                <a:ext uri="{FF2B5EF4-FFF2-40B4-BE49-F238E27FC236}">
                  <a16:creationId xmlns:a16="http://schemas.microsoft.com/office/drawing/2014/main" id="{60E3660E-F217-6B13-98B3-69D49F6A7CA8}"/>
                </a:ext>
              </a:extLst>
            </p:cNvPr>
            <p:cNvPicPr>
              <a:picLocks noChangeAspect="1"/>
            </p:cNvPicPr>
            <p:nvPr/>
          </p:nvPicPr>
          <p:blipFill>
            <a:blip r:embed="rId3"/>
            <a:stretch>
              <a:fillRect/>
            </a:stretch>
          </p:blipFill>
          <p:spPr>
            <a:xfrm rot="21425805">
              <a:off x="2752825" y="1304655"/>
              <a:ext cx="5056049" cy="6224524"/>
            </a:xfrm>
            <a:prstGeom prst="rect">
              <a:avLst/>
            </a:prstGeom>
            <a:ln>
              <a:solidFill>
                <a:schemeClr val="tx1"/>
              </a:solidFill>
            </a:ln>
          </p:spPr>
        </p:pic>
        <p:pic>
          <p:nvPicPr>
            <p:cNvPr id="12" name="Obrázek 11" descr="Obsah obrázku připínáček, kovové předměty, papírnictví / kancelářské potřeby&#10;&#10;Popis byl vytvořen automaticky">
              <a:extLst>
                <a:ext uri="{FF2B5EF4-FFF2-40B4-BE49-F238E27FC236}">
                  <a16:creationId xmlns:a16="http://schemas.microsoft.com/office/drawing/2014/main" id="{FBCC9229-3FD0-98E0-DD86-C9CEEA16F2BE}"/>
                </a:ext>
              </a:extLst>
            </p:cNvPr>
            <p:cNvPicPr>
              <a:picLocks noChangeAspect="1"/>
            </p:cNvPicPr>
            <p:nvPr/>
          </p:nvPicPr>
          <p:blipFill>
            <a:blip r:embed="rId4">
              <a:extLst>
                <a:ext uri="{28A0092B-C50C-407E-A947-70E740481C1C}">
                  <a14:useLocalDpi xmlns:a14="http://schemas.microsoft.com/office/drawing/2010/main" val="0"/>
                </a:ext>
              </a:extLst>
            </a:blip>
            <a:srcRect b="9623"/>
            <a:stretch/>
          </p:blipFill>
          <p:spPr>
            <a:xfrm>
              <a:off x="4718874" y="913342"/>
              <a:ext cx="561975" cy="507897"/>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240357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970A7-9896-CE67-2652-6BEAD2B668C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8C90CDD-547E-E423-CB29-2DF0CDB7838D}"/>
              </a:ext>
            </a:extLst>
          </p:cNvPr>
          <p:cNvSpPr>
            <a:spLocks noGrp="1"/>
          </p:cNvSpPr>
          <p:nvPr>
            <p:ph type="title"/>
          </p:nvPr>
        </p:nvSpPr>
        <p:spPr/>
        <p:txBody>
          <a:bodyPr>
            <a:normAutofit/>
          </a:bodyPr>
          <a:lstStyle/>
          <a:p>
            <a:r>
              <a:rPr lang="cs-CZ" dirty="0"/>
              <a:t>Příloha 9 – Příručka pro žadatele</a:t>
            </a:r>
          </a:p>
        </p:txBody>
      </p:sp>
      <p:sp>
        <p:nvSpPr>
          <p:cNvPr id="4" name="Zástupný symbol pro číslo snímku 3">
            <a:extLst>
              <a:ext uri="{FF2B5EF4-FFF2-40B4-BE49-F238E27FC236}">
                <a16:creationId xmlns:a16="http://schemas.microsoft.com/office/drawing/2014/main" id="{117D91E9-9CA2-BA66-EF6B-6E4AB6A47021}"/>
              </a:ext>
            </a:extLst>
          </p:cNvPr>
          <p:cNvSpPr>
            <a:spLocks noGrp="1"/>
          </p:cNvSpPr>
          <p:nvPr>
            <p:ph type="sldNum" sz="quarter" idx="12"/>
          </p:nvPr>
        </p:nvSpPr>
        <p:spPr/>
        <p:txBody>
          <a:bodyPr/>
          <a:lstStyle/>
          <a:p>
            <a:r>
              <a:rPr lang="cs-CZ"/>
              <a:t>slide </a:t>
            </a:r>
            <a:fld id="{E81B0134-131A-4CFD-A217-8A5CFB24891B}" type="slidenum">
              <a:rPr lang="cs-CZ" smtClean="0"/>
              <a:pPr/>
              <a:t>25</a:t>
            </a:fld>
            <a:endParaRPr lang="cs-CZ" dirty="0"/>
          </a:p>
        </p:txBody>
      </p:sp>
      <p:pic>
        <p:nvPicPr>
          <p:cNvPr id="5" name="Obrázek 4">
            <a:extLst>
              <a:ext uri="{FF2B5EF4-FFF2-40B4-BE49-F238E27FC236}">
                <a16:creationId xmlns:a16="http://schemas.microsoft.com/office/drawing/2014/main" id="{78F4E371-8BF0-F156-B4AA-D64F9F88B155}"/>
              </a:ext>
            </a:extLst>
          </p:cNvPr>
          <p:cNvPicPr>
            <a:picLocks noChangeAspect="1"/>
          </p:cNvPicPr>
          <p:nvPr/>
        </p:nvPicPr>
        <p:blipFill>
          <a:blip r:embed="rId3"/>
          <a:stretch>
            <a:fillRect/>
          </a:stretch>
        </p:blipFill>
        <p:spPr>
          <a:xfrm>
            <a:off x="4160452" y="1346480"/>
            <a:ext cx="5801695" cy="6292802"/>
          </a:xfrm>
          <a:prstGeom prst="rect">
            <a:avLst/>
          </a:prstGeom>
          <a:ln>
            <a:solidFill>
              <a:schemeClr val="tx1"/>
            </a:solidFill>
          </a:ln>
        </p:spPr>
      </p:pic>
      <p:sp>
        <p:nvSpPr>
          <p:cNvPr id="6" name="Zástupný obsah 2">
            <a:extLst>
              <a:ext uri="{FF2B5EF4-FFF2-40B4-BE49-F238E27FC236}">
                <a16:creationId xmlns:a16="http://schemas.microsoft.com/office/drawing/2014/main" id="{5CFC2977-6B42-1EA9-1799-D02936EFF33A}"/>
              </a:ext>
            </a:extLst>
          </p:cNvPr>
          <p:cNvSpPr>
            <a:spLocks noGrp="1"/>
          </p:cNvSpPr>
          <p:nvPr>
            <p:ph idx="1"/>
          </p:nvPr>
        </p:nvSpPr>
        <p:spPr>
          <a:xfrm>
            <a:off x="265007" y="2627696"/>
            <a:ext cx="3421467" cy="2897204"/>
          </a:xfrm>
        </p:spPr>
        <p:txBody>
          <a:bodyPr>
            <a:normAutofit/>
          </a:bodyPr>
          <a:lstStyle/>
          <a:p>
            <a:r>
              <a:rPr lang="cs-CZ" dirty="0"/>
              <a:t>Další zdroj podrobných informací a pokynů</a:t>
            </a:r>
          </a:p>
          <a:p>
            <a:endParaRPr lang="cs-CZ" dirty="0"/>
          </a:p>
        </p:txBody>
      </p:sp>
    </p:spTree>
    <p:extLst>
      <p:ext uri="{BB962C8B-B14F-4D97-AF65-F5344CB8AC3E}">
        <p14:creationId xmlns:p14="http://schemas.microsoft.com/office/powerpoint/2010/main" val="4204687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E8140-0656-79E4-54B9-FB3DA70A79B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0B6045A-776E-4548-1535-5164709572AD}"/>
              </a:ext>
            </a:extLst>
          </p:cNvPr>
          <p:cNvSpPr>
            <a:spLocks noGrp="1"/>
          </p:cNvSpPr>
          <p:nvPr>
            <p:ph type="title"/>
          </p:nvPr>
        </p:nvSpPr>
        <p:spPr/>
        <p:txBody>
          <a:bodyPr/>
          <a:lstStyle/>
          <a:p>
            <a:r>
              <a:rPr lang="cs-CZ" dirty="0"/>
              <a:t>Přílohy výzvy</a:t>
            </a:r>
          </a:p>
        </p:txBody>
      </p:sp>
      <p:sp>
        <p:nvSpPr>
          <p:cNvPr id="3" name="Zástupný obsah 2">
            <a:extLst>
              <a:ext uri="{FF2B5EF4-FFF2-40B4-BE49-F238E27FC236}">
                <a16:creationId xmlns:a16="http://schemas.microsoft.com/office/drawing/2014/main" id="{913ED646-EF9C-14CC-48B4-A875A607A3AA}"/>
              </a:ext>
            </a:extLst>
          </p:cNvPr>
          <p:cNvSpPr>
            <a:spLocks noGrp="1"/>
          </p:cNvSpPr>
          <p:nvPr>
            <p:ph idx="1"/>
          </p:nvPr>
        </p:nvSpPr>
        <p:spPr/>
        <p:txBody>
          <a:bodyPr/>
          <a:lstStyle/>
          <a:p>
            <a:pPr>
              <a:lnSpc>
                <a:spcPct val="120000"/>
              </a:lnSpc>
            </a:pPr>
            <a:r>
              <a:rPr lang="cs-CZ" dirty="0"/>
              <a:t>Příloha 1 - Uznatelné výdaje  </a:t>
            </a:r>
          </a:p>
          <a:p>
            <a:pPr>
              <a:lnSpc>
                <a:spcPct val="120000"/>
              </a:lnSpc>
            </a:pPr>
            <a:r>
              <a:rPr lang="cs-CZ" dirty="0"/>
              <a:t> Příloha 2 - Přehled kritérií věcného posouzení a hodnocení žádostí </a:t>
            </a:r>
          </a:p>
          <a:p>
            <a:pPr>
              <a:lnSpc>
                <a:spcPct val="120000"/>
              </a:lnSpc>
            </a:pPr>
            <a:r>
              <a:rPr lang="cs-CZ" dirty="0"/>
              <a:t>  Příloha 3 - Vzor Rozhodnutí o poskytnutí dotace  </a:t>
            </a:r>
          </a:p>
          <a:p>
            <a:pPr>
              <a:lnSpc>
                <a:spcPct val="120000"/>
              </a:lnSpc>
            </a:pPr>
            <a:r>
              <a:rPr lang="cs-CZ" dirty="0"/>
              <a:t>   Příloha 4 - Seznam cílových zemí programu B2B 2023 </a:t>
            </a:r>
          </a:p>
          <a:p>
            <a:pPr>
              <a:lnSpc>
                <a:spcPct val="120000"/>
              </a:lnSpc>
            </a:pPr>
            <a:r>
              <a:rPr lang="cs-CZ" dirty="0">
                <a:solidFill>
                  <a:srgbClr val="FF0000"/>
                </a:solidFill>
              </a:rPr>
              <a:t>    Příloha 5 - Formulář žádosti a přílohy (viz kap. 6.) </a:t>
            </a:r>
          </a:p>
          <a:p>
            <a:pPr>
              <a:lnSpc>
                <a:spcPct val="120000"/>
              </a:lnSpc>
            </a:pPr>
            <a:r>
              <a:rPr lang="cs-CZ" dirty="0"/>
              <a:t>     Příloha 6 - Strategický rámec Programu B2B </a:t>
            </a:r>
          </a:p>
          <a:p>
            <a:pPr>
              <a:lnSpc>
                <a:spcPct val="120000"/>
              </a:lnSpc>
            </a:pPr>
            <a:r>
              <a:rPr lang="cs-CZ" dirty="0"/>
              <a:t>      Příloha 7 - Závěrečná zpráva o realizaci projektu a Příloha 7.1 – Finanční vyúčtování </a:t>
            </a:r>
          </a:p>
          <a:p>
            <a:pPr>
              <a:lnSpc>
                <a:spcPct val="120000"/>
              </a:lnSpc>
            </a:pPr>
            <a:r>
              <a:rPr lang="cs-CZ" dirty="0"/>
              <a:t>       Příloha 8 - Žádost o změnu rozhodnutí o poskytnutí dotace (vzor) </a:t>
            </a:r>
          </a:p>
          <a:p>
            <a:pPr>
              <a:lnSpc>
                <a:spcPct val="120000"/>
              </a:lnSpc>
            </a:pPr>
            <a:r>
              <a:rPr lang="cs-CZ" dirty="0"/>
              <a:t>        Příloha 9 – Příručka pro žadatele </a:t>
            </a:r>
          </a:p>
        </p:txBody>
      </p:sp>
      <p:sp>
        <p:nvSpPr>
          <p:cNvPr id="4" name="Zástupný symbol pro číslo snímku 3">
            <a:extLst>
              <a:ext uri="{FF2B5EF4-FFF2-40B4-BE49-F238E27FC236}">
                <a16:creationId xmlns:a16="http://schemas.microsoft.com/office/drawing/2014/main" id="{B08FDBE3-B2C6-E6D7-476D-4CC43DC957FB}"/>
              </a:ext>
            </a:extLst>
          </p:cNvPr>
          <p:cNvSpPr>
            <a:spLocks noGrp="1"/>
          </p:cNvSpPr>
          <p:nvPr>
            <p:ph type="sldNum" sz="quarter" idx="12"/>
          </p:nvPr>
        </p:nvSpPr>
        <p:spPr/>
        <p:txBody>
          <a:bodyPr/>
          <a:lstStyle/>
          <a:p>
            <a:r>
              <a:rPr lang="cs-CZ"/>
              <a:t>slide </a:t>
            </a:r>
            <a:fld id="{E81B0134-131A-4CFD-A217-8A5CFB24891B}" type="slidenum">
              <a:rPr lang="cs-CZ" smtClean="0"/>
              <a:pPr/>
              <a:t>26</a:t>
            </a:fld>
            <a:endParaRPr lang="cs-CZ" dirty="0"/>
          </a:p>
        </p:txBody>
      </p:sp>
    </p:spTree>
    <p:extLst>
      <p:ext uri="{BB962C8B-B14F-4D97-AF65-F5344CB8AC3E}">
        <p14:creationId xmlns:p14="http://schemas.microsoft.com/office/powerpoint/2010/main" val="2634369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4DFF-2848-FC20-E1E9-FC65B02A8E6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B13FCAC-EB96-80D9-0260-D9840BF013A7}"/>
              </a:ext>
            </a:extLst>
          </p:cNvPr>
          <p:cNvSpPr>
            <a:spLocks noGrp="1"/>
          </p:cNvSpPr>
          <p:nvPr>
            <p:ph type="title"/>
          </p:nvPr>
        </p:nvSpPr>
        <p:spPr>
          <a:xfrm>
            <a:off x="467139" y="450574"/>
            <a:ext cx="5876511" cy="703401"/>
          </a:xfrm>
        </p:spPr>
        <p:txBody>
          <a:bodyPr/>
          <a:lstStyle/>
          <a:p>
            <a:r>
              <a:rPr lang="cs-CZ" dirty="0"/>
              <a:t>Žádost o dotaci</a:t>
            </a:r>
          </a:p>
        </p:txBody>
      </p:sp>
      <p:sp>
        <p:nvSpPr>
          <p:cNvPr id="4" name="Zástupný symbol pro číslo snímku 3">
            <a:extLst>
              <a:ext uri="{FF2B5EF4-FFF2-40B4-BE49-F238E27FC236}">
                <a16:creationId xmlns:a16="http://schemas.microsoft.com/office/drawing/2014/main" id="{244EDC29-6429-02FF-1114-36295AD62504}"/>
              </a:ext>
            </a:extLst>
          </p:cNvPr>
          <p:cNvSpPr>
            <a:spLocks noGrp="1"/>
          </p:cNvSpPr>
          <p:nvPr>
            <p:ph type="sldNum" sz="quarter" idx="12"/>
          </p:nvPr>
        </p:nvSpPr>
        <p:spPr/>
        <p:txBody>
          <a:bodyPr/>
          <a:lstStyle/>
          <a:p>
            <a:r>
              <a:rPr lang="cs-CZ"/>
              <a:t>slide </a:t>
            </a:r>
            <a:fld id="{E81B0134-131A-4CFD-A217-8A5CFB24891B}" type="slidenum">
              <a:rPr lang="cs-CZ" smtClean="0"/>
              <a:pPr/>
              <a:t>27</a:t>
            </a:fld>
            <a:endParaRPr lang="cs-CZ" dirty="0"/>
          </a:p>
        </p:txBody>
      </p:sp>
      <p:sp>
        <p:nvSpPr>
          <p:cNvPr id="7" name="Zástupný obsah 2">
            <a:extLst>
              <a:ext uri="{FF2B5EF4-FFF2-40B4-BE49-F238E27FC236}">
                <a16:creationId xmlns:a16="http://schemas.microsoft.com/office/drawing/2014/main" id="{3765777E-6F4E-6323-D8E3-DB1D9923B681}"/>
              </a:ext>
            </a:extLst>
          </p:cNvPr>
          <p:cNvSpPr txBox="1">
            <a:spLocks/>
          </p:cNvSpPr>
          <p:nvPr/>
        </p:nvSpPr>
        <p:spPr>
          <a:xfrm>
            <a:off x="503583" y="2135008"/>
            <a:ext cx="4127224" cy="4495662"/>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t>Formuláře zvolte dle modality           – </a:t>
            </a:r>
            <a:r>
              <a:rPr lang="cs-CZ" b="1" dirty="0"/>
              <a:t>Příprava</a:t>
            </a:r>
            <a:r>
              <a:rPr lang="cs-CZ" dirty="0"/>
              <a:t> či </a:t>
            </a:r>
            <a:r>
              <a:rPr lang="cs-CZ" b="1" dirty="0"/>
              <a:t>Realizace</a:t>
            </a:r>
          </a:p>
          <a:p>
            <a:endParaRPr lang="cs-CZ" b="1" dirty="0"/>
          </a:p>
          <a:p>
            <a:endParaRPr lang="cs-CZ" b="1" dirty="0"/>
          </a:p>
          <a:p>
            <a:endParaRPr lang="cs-CZ" b="1" dirty="0"/>
          </a:p>
          <a:p>
            <a:r>
              <a:rPr lang="cs-CZ" dirty="0"/>
              <a:t>Formulář žádosti a 7 příloh žádosti</a:t>
            </a:r>
          </a:p>
          <a:p>
            <a:endParaRPr lang="cs-CZ" b="1" dirty="0"/>
          </a:p>
        </p:txBody>
      </p:sp>
      <p:pic>
        <p:nvPicPr>
          <p:cNvPr id="5" name="Obrázek 4">
            <a:extLst>
              <a:ext uri="{FF2B5EF4-FFF2-40B4-BE49-F238E27FC236}">
                <a16:creationId xmlns:a16="http://schemas.microsoft.com/office/drawing/2014/main" id="{70652EBA-E998-4322-4C1E-038D844CBBF4}"/>
              </a:ext>
            </a:extLst>
          </p:cNvPr>
          <p:cNvPicPr>
            <a:picLocks noChangeAspect="1"/>
          </p:cNvPicPr>
          <p:nvPr/>
        </p:nvPicPr>
        <p:blipFill>
          <a:blip r:embed="rId3"/>
          <a:srcRect l="1360" t="1453" r="1360"/>
          <a:stretch/>
        </p:blipFill>
        <p:spPr>
          <a:xfrm>
            <a:off x="5097132" y="125771"/>
            <a:ext cx="5648709" cy="7046553"/>
          </a:xfrm>
          <a:prstGeom prst="rect">
            <a:avLst/>
          </a:prstGeom>
          <a:ln>
            <a:solidFill>
              <a:schemeClr val="tx1"/>
            </a:solidFill>
          </a:ln>
        </p:spPr>
      </p:pic>
      <p:cxnSp>
        <p:nvCxnSpPr>
          <p:cNvPr id="6" name="Přímá spojnice se šipkou 5">
            <a:extLst>
              <a:ext uri="{FF2B5EF4-FFF2-40B4-BE49-F238E27FC236}">
                <a16:creationId xmlns:a16="http://schemas.microsoft.com/office/drawing/2014/main" id="{C9B60AE1-ED74-FD39-A59F-5E3C08CF2152}"/>
              </a:ext>
            </a:extLst>
          </p:cNvPr>
          <p:cNvCxnSpPr>
            <a:cxnSpLocks/>
          </p:cNvCxnSpPr>
          <p:nvPr/>
        </p:nvCxnSpPr>
        <p:spPr>
          <a:xfrm>
            <a:off x="1981200" y="2781300"/>
            <a:ext cx="5076825" cy="838200"/>
          </a:xfrm>
          <a:prstGeom prst="straightConnector1">
            <a:avLst/>
          </a:prstGeom>
          <a:ln w="28575">
            <a:solidFill>
              <a:srgbClr val="CD0917"/>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680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E5A71-21C8-4E56-9A3C-E198F64732F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2A631BF-4CD3-576D-613C-5C1AFD61A67B}"/>
              </a:ext>
            </a:extLst>
          </p:cNvPr>
          <p:cNvSpPr>
            <a:spLocks noGrp="1"/>
          </p:cNvSpPr>
          <p:nvPr>
            <p:ph type="title"/>
          </p:nvPr>
        </p:nvSpPr>
        <p:spPr/>
        <p:txBody>
          <a:bodyPr/>
          <a:lstStyle/>
          <a:p>
            <a:r>
              <a:rPr lang="cs-CZ" dirty="0"/>
              <a:t>Přílohy žádosti o dotaci</a:t>
            </a:r>
          </a:p>
        </p:txBody>
      </p:sp>
      <p:sp>
        <p:nvSpPr>
          <p:cNvPr id="3" name="Zástupný obsah 2">
            <a:extLst>
              <a:ext uri="{FF2B5EF4-FFF2-40B4-BE49-F238E27FC236}">
                <a16:creationId xmlns:a16="http://schemas.microsoft.com/office/drawing/2014/main" id="{2852F7BF-575F-ED6D-3BD1-2431BD069EC2}"/>
              </a:ext>
            </a:extLst>
          </p:cNvPr>
          <p:cNvSpPr>
            <a:spLocks noGrp="1"/>
          </p:cNvSpPr>
          <p:nvPr>
            <p:ph idx="1"/>
          </p:nvPr>
        </p:nvSpPr>
        <p:spPr/>
        <p:txBody>
          <a:bodyPr/>
          <a:lstStyle/>
          <a:p>
            <a:pPr>
              <a:lnSpc>
                <a:spcPct val="120000"/>
              </a:lnSpc>
            </a:pPr>
            <a:r>
              <a:rPr lang="cs-CZ" dirty="0">
                <a:solidFill>
                  <a:srgbClr val="FF0000"/>
                </a:solidFill>
              </a:rPr>
              <a:t>Příloha 1 – Strukturovaný rozpočet</a:t>
            </a:r>
          </a:p>
          <a:p>
            <a:pPr>
              <a:lnSpc>
                <a:spcPct val="120000"/>
              </a:lnSpc>
            </a:pPr>
            <a:r>
              <a:rPr lang="cs-CZ" dirty="0"/>
              <a:t> Příloha 2 – Čestná prohlášení a souhlas s uveřejněním identifikačních údajů</a:t>
            </a:r>
          </a:p>
          <a:p>
            <a:pPr>
              <a:lnSpc>
                <a:spcPct val="120000"/>
              </a:lnSpc>
            </a:pPr>
            <a:r>
              <a:rPr lang="cs-CZ" dirty="0"/>
              <a:t>  Příloha 3 – Doklad o existenci a o majiteli bankovního účtu</a:t>
            </a:r>
          </a:p>
          <a:p>
            <a:pPr>
              <a:lnSpc>
                <a:spcPct val="120000"/>
              </a:lnSpc>
            </a:pPr>
            <a:r>
              <a:rPr lang="cs-CZ" dirty="0"/>
              <a:t>   Příloha 4 – Úplný výpis platných údajů z evidence skutečných majitelů</a:t>
            </a:r>
          </a:p>
          <a:p>
            <a:pPr marL="0" indent="0">
              <a:lnSpc>
                <a:spcPct val="120000"/>
              </a:lnSpc>
              <a:buNone/>
            </a:pPr>
            <a:r>
              <a:rPr lang="cs-CZ" dirty="0"/>
              <a:t>              					   </a:t>
            </a:r>
          </a:p>
          <a:p>
            <a:pPr marL="0" indent="0" algn="ctr">
              <a:lnSpc>
                <a:spcPct val="120000"/>
              </a:lnSpc>
              <a:buNone/>
            </a:pPr>
            <a:r>
              <a:rPr lang="cs-CZ" sz="2400" b="1" dirty="0"/>
              <a:t>+</a:t>
            </a:r>
          </a:p>
          <a:p>
            <a:pPr>
              <a:lnSpc>
                <a:spcPct val="120000"/>
              </a:lnSpc>
            </a:pPr>
            <a:r>
              <a:rPr lang="cs-CZ" dirty="0"/>
              <a:t>Příloha 5 – Smlouva či memorandum o spolupráci s partnerskou organizací</a:t>
            </a:r>
          </a:p>
          <a:p>
            <a:pPr>
              <a:lnSpc>
                <a:spcPct val="120000"/>
              </a:lnSpc>
            </a:pPr>
            <a:r>
              <a:rPr lang="cs-CZ" dirty="0"/>
              <a:t>Příloha 6 – Seznam organizací, u kterých žadatel také žádá o dotaci na tentýž projekt</a:t>
            </a:r>
          </a:p>
          <a:p>
            <a:pPr>
              <a:lnSpc>
                <a:spcPct val="120000"/>
              </a:lnSpc>
            </a:pPr>
            <a:r>
              <a:rPr lang="cs-CZ" dirty="0"/>
              <a:t>Příloha 7 – Podnikatelský plán</a:t>
            </a:r>
          </a:p>
          <a:p>
            <a:pPr marL="0" indent="0">
              <a:lnSpc>
                <a:spcPct val="120000"/>
              </a:lnSpc>
              <a:buNone/>
            </a:pPr>
            <a:endParaRPr lang="cs-CZ" dirty="0"/>
          </a:p>
        </p:txBody>
      </p:sp>
      <p:sp>
        <p:nvSpPr>
          <p:cNvPr id="4" name="Zástupný symbol pro číslo snímku 3">
            <a:extLst>
              <a:ext uri="{FF2B5EF4-FFF2-40B4-BE49-F238E27FC236}">
                <a16:creationId xmlns:a16="http://schemas.microsoft.com/office/drawing/2014/main" id="{08C7E7F2-ADB8-E8BA-8EEE-16F42B5E74BF}"/>
              </a:ext>
            </a:extLst>
          </p:cNvPr>
          <p:cNvSpPr>
            <a:spLocks noGrp="1"/>
          </p:cNvSpPr>
          <p:nvPr>
            <p:ph type="sldNum" sz="quarter" idx="12"/>
          </p:nvPr>
        </p:nvSpPr>
        <p:spPr/>
        <p:txBody>
          <a:bodyPr/>
          <a:lstStyle/>
          <a:p>
            <a:r>
              <a:rPr lang="cs-CZ"/>
              <a:t>slide </a:t>
            </a:r>
            <a:fld id="{E81B0134-131A-4CFD-A217-8A5CFB24891B}" type="slidenum">
              <a:rPr lang="cs-CZ" smtClean="0"/>
              <a:pPr/>
              <a:t>28</a:t>
            </a:fld>
            <a:endParaRPr lang="cs-CZ" dirty="0"/>
          </a:p>
        </p:txBody>
      </p:sp>
    </p:spTree>
    <p:extLst>
      <p:ext uri="{BB962C8B-B14F-4D97-AF65-F5344CB8AC3E}">
        <p14:creationId xmlns:p14="http://schemas.microsoft.com/office/powerpoint/2010/main" val="307562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18A78-C8C1-5A21-18A9-DD60B6180B5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C292DEC-F563-9286-B00E-0317EE54176B}"/>
              </a:ext>
            </a:extLst>
          </p:cNvPr>
          <p:cNvSpPr>
            <a:spLocks noGrp="1"/>
          </p:cNvSpPr>
          <p:nvPr>
            <p:ph type="title"/>
          </p:nvPr>
        </p:nvSpPr>
        <p:spPr/>
        <p:txBody>
          <a:bodyPr/>
          <a:lstStyle/>
          <a:p>
            <a:r>
              <a:rPr lang="cs-CZ" dirty="0"/>
              <a:t>Příloha žádost č. 1 - Rozpočet</a:t>
            </a:r>
          </a:p>
        </p:txBody>
      </p:sp>
      <p:sp>
        <p:nvSpPr>
          <p:cNvPr id="4" name="Zástupný symbol pro číslo snímku 3">
            <a:extLst>
              <a:ext uri="{FF2B5EF4-FFF2-40B4-BE49-F238E27FC236}">
                <a16:creationId xmlns:a16="http://schemas.microsoft.com/office/drawing/2014/main" id="{4DB24864-5BCB-6EEE-81F0-95F8BFCCD317}"/>
              </a:ext>
            </a:extLst>
          </p:cNvPr>
          <p:cNvSpPr>
            <a:spLocks noGrp="1"/>
          </p:cNvSpPr>
          <p:nvPr>
            <p:ph type="sldNum" sz="quarter" idx="12"/>
          </p:nvPr>
        </p:nvSpPr>
        <p:spPr/>
        <p:txBody>
          <a:bodyPr/>
          <a:lstStyle/>
          <a:p>
            <a:r>
              <a:rPr lang="cs-CZ"/>
              <a:t>slide </a:t>
            </a:r>
            <a:fld id="{E81B0134-131A-4CFD-A217-8A5CFB24891B}" type="slidenum">
              <a:rPr lang="cs-CZ" smtClean="0"/>
              <a:pPr/>
              <a:t>29</a:t>
            </a:fld>
            <a:endParaRPr lang="cs-CZ" dirty="0"/>
          </a:p>
        </p:txBody>
      </p:sp>
      <p:sp>
        <p:nvSpPr>
          <p:cNvPr id="7" name="Zástupný obsah 2">
            <a:extLst>
              <a:ext uri="{FF2B5EF4-FFF2-40B4-BE49-F238E27FC236}">
                <a16:creationId xmlns:a16="http://schemas.microsoft.com/office/drawing/2014/main" id="{37F7B2FE-2D7D-5685-3D96-68103E5BABAF}"/>
              </a:ext>
            </a:extLst>
          </p:cNvPr>
          <p:cNvSpPr txBox="1">
            <a:spLocks/>
          </p:cNvSpPr>
          <p:nvPr/>
        </p:nvSpPr>
        <p:spPr>
          <a:xfrm>
            <a:off x="467139" y="1411108"/>
            <a:ext cx="10524711" cy="4495662"/>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t>Listy </a:t>
            </a:r>
            <a:r>
              <a:rPr lang="cs-CZ" b="1" dirty="0"/>
              <a:t>Rozpočet aktivit </a:t>
            </a:r>
            <a:r>
              <a:rPr lang="cs-CZ" dirty="0"/>
              <a:t>a </a:t>
            </a:r>
            <a:r>
              <a:rPr lang="cs-CZ" b="1" dirty="0"/>
              <a:t>Rozpočet kapitol</a:t>
            </a:r>
          </a:p>
          <a:p>
            <a:endParaRPr lang="cs-CZ" b="1" dirty="0"/>
          </a:p>
          <a:p>
            <a:r>
              <a:rPr lang="cs-CZ" dirty="0"/>
              <a:t>Případně také indikativní rozpočet na rok 2026 (druhý rok Realizace)</a:t>
            </a:r>
          </a:p>
          <a:p>
            <a:endParaRPr lang="cs-CZ" dirty="0"/>
          </a:p>
          <a:p>
            <a:endParaRPr lang="cs-CZ" dirty="0"/>
          </a:p>
          <a:p>
            <a:endParaRPr lang="cs-CZ" dirty="0"/>
          </a:p>
          <a:p>
            <a:r>
              <a:rPr lang="cs-CZ" dirty="0"/>
              <a:t>Minimální procentuální podíl dotace platí pro celkový rozpočet, nikoliv pro jednotlivé kapitoly rozpočtu</a:t>
            </a:r>
          </a:p>
          <a:p>
            <a:endParaRPr lang="cs-CZ" dirty="0"/>
          </a:p>
          <a:p>
            <a:r>
              <a:rPr lang="cs-CZ" dirty="0"/>
              <a:t>Pro kofinancované položky rozpočtu platí stejná pravidla jako pro položky hrazené z dotace</a:t>
            </a:r>
          </a:p>
          <a:p>
            <a:endParaRPr lang="cs-CZ" b="1" dirty="0"/>
          </a:p>
        </p:txBody>
      </p:sp>
    </p:spTree>
    <p:extLst>
      <p:ext uri="{BB962C8B-B14F-4D97-AF65-F5344CB8AC3E}">
        <p14:creationId xmlns:p14="http://schemas.microsoft.com/office/powerpoint/2010/main" val="3046503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B71A50-5D1C-5B6C-C689-44B87FAAF09C}"/>
              </a:ext>
            </a:extLst>
          </p:cNvPr>
          <p:cNvSpPr>
            <a:spLocks noGrp="1"/>
          </p:cNvSpPr>
          <p:nvPr>
            <p:ph type="title"/>
          </p:nvPr>
        </p:nvSpPr>
        <p:spPr/>
        <p:txBody>
          <a:bodyPr/>
          <a:lstStyle/>
          <a:p>
            <a:r>
              <a:rPr lang="cs-CZ" dirty="0"/>
              <a:t>Zahraniční rozvojová spolupráce</a:t>
            </a:r>
          </a:p>
        </p:txBody>
      </p:sp>
      <p:sp>
        <p:nvSpPr>
          <p:cNvPr id="3" name="Zástupný obsah 2">
            <a:extLst>
              <a:ext uri="{FF2B5EF4-FFF2-40B4-BE49-F238E27FC236}">
                <a16:creationId xmlns:a16="http://schemas.microsoft.com/office/drawing/2014/main" id="{B1488D95-8DAD-CE16-B8B0-BD84872B0530}"/>
              </a:ext>
            </a:extLst>
          </p:cNvPr>
          <p:cNvSpPr>
            <a:spLocks noGrp="1"/>
          </p:cNvSpPr>
          <p:nvPr>
            <p:ph idx="1"/>
          </p:nvPr>
        </p:nvSpPr>
        <p:spPr>
          <a:xfrm>
            <a:off x="467139" y="1348547"/>
            <a:ext cx="9346164" cy="4495662"/>
          </a:xfrm>
        </p:spPr>
        <p:txBody>
          <a:bodyPr/>
          <a:lstStyle/>
          <a:p>
            <a:r>
              <a:rPr lang="cs-CZ" dirty="0"/>
              <a:t>Mezinárodní spolupráce zaštiťována Organizací pro hospodářskou spolupráci a rozvoj (OECD)</a:t>
            </a:r>
          </a:p>
          <a:p>
            <a:endParaRPr lang="cs-CZ" dirty="0"/>
          </a:p>
          <a:p>
            <a:r>
              <a:rPr lang="cs-CZ" dirty="0"/>
              <a:t>Smyslem je přispět ke stabilizaci partnerských zemí a k rozvinutí jejich potenciálu směrem k udržitelnému ekonomickému a sociálnímu rozvoji a prosperitě</a:t>
            </a:r>
          </a:p>
          <a:p>
            <a:endParaRPr lang="cs-CZ" dirty="0"/>
          </a:p>
          <a:p>
            <a:r>
              <a:rPr lang="cs-CZ" dirty="0"/>
              <a:t>Z</a:t>
            </a:r>
            <a:r>
              <a:rPr lang="cs-CZ" sz="2000" b="0" dirty="0">
                <a:solidFill>
                  <a:schemeClr val="tx1"/>
                </a:solidFill>
              </a:rPr>
              <a:t>aměřuje se především na oblasti, ve kterých může ČR nabídnout specifickou zkušenost a expertízu a kde disponuje dostatečnými kapacitami/odborníky pro realizaci</a:t>
            </a:r>
          </a:p>
          <a:p>
            <a:endParaRPr lang="cs-CZ" sz="2000" b="0" dirty="0">
              <a:solidFill>
                <a:schemeClr val="tx1"/>
              </a:solidFill>
            </a:endParaRPr>
          </a:p>
          <a:p>
            <a:r>
              <a:rPr lang="cs-CZ" dirty="0">
                <a:ea typeface="MS PGothic"/>
              </a:rPr>
              <a:t>S</a:t>
            </a:r>
            <a:r>
              <a:rPr lang="cs-CZ" sz="2000" b="0" dirty="0">
                <a:solidFill>
                  <a:schemeClr val="tx1"/>
                </a:solidFill>
                <a:ea typeface="MS PGothic"/>
              </a:rPr>
              <a:t>oustředěno na omezený počet partnerských zemí, prioritních témat a aktivit</a:t>
            </a:r>
          </a:p>
          <a:p>
            <a:endParaRPr lang="cs-CZ" dirty="0"/>
          </a:p>
        </p:txBody>
      </p:sp>
      <p:sp>
        <p:nvSpPr>
          <p:cNvPr id="4" name="Zástupný symbol pro číslo snímku 3">
            <a:extLst>
              <a:ext uri="{FF2B5EF4-FFF2-40B4-BE49-F238E27FC236}">
                <a16:creationId xmlns:a16="http://schemas.microsoft.com/office/drawing/2014/main" id="{E333561C-87BE-8027-13B3-CA6911DFB9D5}"/>
              </a:ext>
            </a:extLst>
          </p:cNvPr>
          <p:cNvSpPr>
            <a:spLocks noGrp="1"/>
          </p:cNvSpPr>
          <p:nvPr>
            <p:ph type="sldNum" sz="quarter" idx="12"/>
          </p:nvPr>
        </p:nvSpPr>
        <p:spPr/>
        <p:txBody>
          <a:bodyPr/>
          <a:lstStyle/>
          <a:p>
            <a:r>
              <a:rPr lang="cs-CZ"/>
              <a:t>slide </a:t>
            </a:r>
            <a:fld id="{E81B0134-131A-4CFD-A217-8A5CFB24891B}" type="slidenum">
              <a:rPr lang="cs-CZ" smtClean="0"/>
              <a:pPr/>
              <a:t>3</a:t>
            </a:fld>
            <a:endParaRPr lang="cs-CZ" dirty="0"/>
          </a:p>
        </p:txBody>
      </p:sp>
    </p:spTree>
    <p:extLst>
      <p:ext uri="{BB962C8B-B14F-4D97-AF65-F5344CB8AC3E}">
        <p14:creationId xmlns:p14="http://schemas.microsoft.com/office/powerpoint/2010/main" val="493155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3EA45-8A65-AFEE-D4C1-B00530828E6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A95B7C1-8082-A1E0-8C2F-441FA7412750}"/>
              </a:ext>
            </a:extLst>
          </p:cNvPr>
          <p:cNvSpPr>
            <a:spLocks noGrp="1"/>
          </p:cNvSpPr>
          <p:nvPr>
            <p:ph type="title"/>
          </p:nvPr>
        </p:nvSpPr>
        <p:spPr/>
        <p:txBody>
          <a:bodyPr/>
          <a:lstStyle/>
          <a:p>
            <a:r>
              <a:rPr lang="cs-CZ" dirty="0"/>
              <a:t>Další přílohy žádosti</a:t>
            </a:r>
          </a:p>
        </p:txBody>
      </p:sp>
      <p:sp>
        <p:nvSpPr>
          <p:cNvPr id="3" name="Zástupný obsah 2">
            <a:extLst>
              <a:ext uri="{FF2B5EF4-FFF2-40B4-BE49-F238E27FC236}">
                <a16:creationId xmlns:a16="http://schemas.microsoft.com/office/drawing/2014/main" id="{29E0CDE0-0266-3AD5-24D5-E3BD3C0451D2}"/>
              </a:ext>
            </a:extLst>
          </p:cNvPr>
          <p:cNvSpPr>
            <a:spLocks noGrp="1"/>
          </p:cNvSpPr>
          <p:nvPr>
            <p:ph idx="1"/>
          </p:nvPr>
        </p:nvSpPr>
        <p:spPr/>
        <p:txBody>
          <a:bodyPr/>
          <a:lstStyle/>
          <a:p>
            <a:pPr>
              <a:lnSpc>
                <a:spcPct val="120000"/>
              </a:lnSpc>
            </a:pPr>
            <a:r>
              <a:rPr lang="cs-CZ" dirty="0">
                <a:solidFill>
                  <a:schemeClr val="bg1">
                    <a:lumMod val="50000"/>
                  </a:schemeClr>
                </a:solidFill>
              </a:rPr>
              <a:t>Příloha 1 – Strukturovaný rozpočet</a:t>
            </a:r>
          </a:p>
          <a:p>
            <a:pPr>
              <a:lnSpc>
                <a:spcPct val="120000"/>
              </a:lnSpc>
            </a:pPr>
            <a:r>
              <a:rPr lang="cs-CZ" dirty="0"/>
              <a:t> Příloha 2 – Čestná prohlášení a </a:t>
            </a:r>
            <a:r>
              <a:rPr lang="cs-CZ" b="1" dirty="0"/>
              <a:t>souhlas s uveřejněním identifikačních údajů</a:t>
            </a:r>
          </a:p>
          <a:p>
            <a:pPr>
              <a:lnSpc>
                <a:spcPct val="120000"/>
              </a:lnSpc>
            </a:pPr>
            <a:r>
              <a:rPr lang="cs-CZ" dirty="0"/>
              <a:t>  Příloha 3 – Doklad o existenci a </a:t>
            </a:r>
            <a:r>
              <a:rPr lang="cs-CZ" b="1" dirty="0"/>
              <a:t>o majiteli bankovního účtu</a:t>
            </a:r>
          </a:p>
          <a:p>
            <a:pPr>
              <a:lnSpc>
                <a:spcPct val="120000"/>
              </a:lnSpc>
            </a:pPr>
            <a:r>
              <a:rPr lang="cs-CZ" dirty="0"/>
              <a:t>   Příloha 4 – </a:t>
            </a:r>
            <a:r>
              <a:rPr lang="cs-CZ" b="1" dirty="0"/>
              <a:t>Úplný výpis </a:t>
            </a:r>
            <a:r>
              <a:rPr lang="cs-CZ" dirty="0"/>
              <a:t>platných údajů z evidence skutečných majitelů</a:t>
            </a:r>
          </a:p>
          <a:p>
            <a:pPr marL="0" indent="0">
              <a:lnSpc>
                <a:spcPct val="120000"/>
              </a:lnSpc>
              <a:buNone/>
            </a:pPr>
            <a:r>
              <a:rPr lang="cs-CZ" dirty="0"/>
              <a:t>              					   </a:t>
            </a:r>
          </a:p>
          <a:p>
            <a:pPr marL="0" indent="0" algn="ctr">
              <a:lnSpc>
                <a:spcPct val="120000"/>
              </a:lnSpc>
              <a:buNone/>
            </a:pPr>
            <a:r>
              <a:rPr lang="cs-CZ" sz="2400" b="1" dirty="0">
                <a:solidFill>
                  <a:schemeClr val="bg1">
                    <a:lumMod val="50000"/>
                  </a:schemeClr>
                </a:solidFill>
              </a:rPr>
              <a:t>+</a:t>
            </a:r>
          </a:p>
          <a:p>
            <a:pPr>
              <a:lnSpc>
                <a:spcPct val="120000"/>
              </a:lnSpc>
            </a:pPr>
            <a:r>
              <a:rPr lang="cs-CZ" dirty="0">
                <a:solidFill>
                  <a:schemeClr val="bg1">
                    <a:lumMod val="50000"/>
                  </a:schemeClr>
                </a:solidFill>
              </a:rPr>
              <a:t>Příloha 5 – Smlouva či memorandum o spolupráci s partnerskou organizací</a:t>
            </a:r>
          </a:p>
          <a:p>
            <a:pPr>
              <a:lnSpc>
                <a:spcPct val="120000"/>
              </a:lnSpc>
            </a:pPr>
            <a:r>
              <a:rPr lang="cs-CZ" dirty="0">
                <a:solidFill>
                  <a:schemeClr val="bg1">
                    <a:lumMod val="50000"/>
                  </a:schemeClr>
                </a:solidFill>
              </a:rPr>
              <a:t>Příloha 6 – Seznam organizací, u kterých žadatel také žádá o dotaci na tentýž projekt</a:t>
            </a:r>
          </a:p>
          <a:p>
            <a:pPr>
              <a:lnSpc>
                <a:spcPct val="120000"/>
              </a:lnSpc>
            </a:pPr>
            <a:r>
              <a:rPr lang="cs-CZ" dirty="0">
                <a:solidFill>
                  <a:schemeClr val="bg1">
                    <a:lumMod val="50000"/>
                  </a:schemeClr>
                </a:solidFill>
              </a:rPr>
              <a:t>Příloha 7 – Podnikatelský plán</a:t>
            </a:r>
          </a:p>
          <a:p>
            <a:pPr marL="0" indent="0">
              <a:lnSpc>
                <a:spcPct val="120000"/>
              </a:lnSpc>
              <a:buNone/>
            </a:pPr>
            <a:endParaRPr lang="cs-CZ" dirty="0"/>
          </a:p>
        </p:txBody>
      </p:sp>
      <p:sp>
        <p:nvSpPr>
          <p:cNvPr id="4" name="Zástupný symbol pro číslo snímku 3">
            <a:extLst>
              <a:ext uri="{FF2B5EF4-FFF2-40B4-BE49-F238E27FC236}">
                <a16:creationId xmlns:a16="http://schemas.microsoft.com/office/drawing/2014/main" id="{94B48334-66F5-5D76-0408-77D2D54F5887}"/>
              </a:ext>
            </a:extLst>
          </p:cNvPr>
          <p:cNvSpPr>
            <a:spLocks noGrp="1"/>
          </p:cNvSpPr>
          <p:nvPr>
            <p:ph type="sldNum" sz="quarter" idx="12"/>
          </p:nvPr>
        </p:nvSpPr>
        <p:spPr/>
        <p:txBody>
          <a:bodyPr/>
          <a:lstStyle/>
          <a:p>
            <a:r>
              <a:rPr lang="cs-CZ"/>
              <a:t>slide </a:t>
            </a:r>
            <a:fld id="{E81B0134-131A-4CFD-A217-8A5CFB24891B}" type="slidenum">
              <a:rPr lang="cs-CZ" smtClean="0"/>
              <a:pPr/>
              <a:t>30</a:t>
            </a:fld>
            <a:endParaRPr lang="cs-CZ" dirty="0"/>
          </a:p>
        </p:txBody>
      </p:sp>
      <p:sp>
        <p:nvSpPr>
          <p:cNvPr id="5" name="Obdélník 4">
            <a:extLst>
              <a:ext uri="{FF2B5EF4-FFF2-40B4-BE49-F238E27FC236}">
                <a16:creationId xmlns:a16="http://schemas.microsoft.com/office/drawing/2014/main" id="{F7FF9379-92CD-58D3-83CD-75728497D224}"/>
              </a:ext>
            </a:extLst>
          </p:cNvPr>
          <p:cNvSpPr/>
          <p:nvPr/>
        </p:nvSpPr>
        <p:spPr>
          <a:xfrm>
            <a:off x="6381549" y="125129"/>
            <a:ext cx="4490081" cy="1501541"/>
          </a:xfrm>
          <a:prstGeom prst="rect">
            <a:avLst/>
          </a:prstGeom>
          <a:solidFill>
            <a:srgbClr val="FBFB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Obchodní jméno, adresa, výše dotace            --&gt; primárně články a propagace Programu </a:t>
            </a:r>
          </a:p>
          <a:p>
            <a:pPr algn="ctr"/>
            <a:r>
              <a:rPr lang="cs-CZ" dirty="0">
                <a:solidFill>
                  <a:schemeClr val="tx1"/>
                </a:solidFill>
              </a:rPr>
              <a:t>Podnikatelský plán, Studie proveditelnosti   ---&gt; pro jejich případnou realizaci</a:t>
            </a:r>
          </a:p>
        </p:txBody>
      </p:sp>
      <p:cxnSp>
        <p:nvCxnSpPr>
          <p:cNvPr id="7" name="Přímá spojnice se šipkou 6">
            <a:extLst>
              <a:ext uri="{FF2B5EF4-FFF2-40B4-BE49-F238E27FC236}">
                <a16:creationId xmlns:a16="http://schemas.microsoft.com/office/drawing/2014/main" id="{900420FE-64E7-3089-F0DC-0A92DBB37A8D}"/>
              </a:ext>
            </a:extLst>
          </p:cNvPr>
          <p:cNvCxnSpPr>
            <a:cxnSpLocks/>
          </p:cNvCxnSpPr>
          <p:nvPr/>
        </p:nvCxnSpPr>
        <p:spPr>
          <a:xfrm flipV="1">
            <a:off x="6266046" y="1348547"/>
            <a:ext cx="452388" cy="595756"/>
          </a:xfrm>
          <a:prstGeom prst="straightConnector1">
            <a:avLst/>
          </a:prstGeom>
          <a:ln w="28575">
            <a:solidFill>
              <a:srgbClr val="CD0917"/>
            </a:solidFill>
            <a:tailEnd type="triangle"/>
          </a:ln>
        </p:spPr>
        <p:style>
          <a:lnRef idx="2">
            <a:schemeClr val="accent1"/>
          </a:lnRef>
          <a:fillRef idx="0">
            <a:schemeClr val="accent1"/>
          </a:fillRef>
          <a:effectRef idx="1">
            <a:schemeClr val="accent1"/>
          </a:effectRef>
          <a:fontRef idx="minor">
            <a:schemeClr val="tx1"/>
          </a:fontRef>
        </p:style>
      </p:cxnSp>
      <p:sp>
        <p:nvSpPr>
          <p:cNvPr id="9" name="Obdélník 8">
            <a:extLst>
              <a:ext uri="{FF2B5EF4-FFF2-40B4-BE49-F238E27FC236}">
                <a16:creationId xmlns:a16="http://schemas.microsoft.com/office/drawing/2014/main" id="{7154D0CB-C80F-649B-FAF0-BF139329CA37}"/>
              </a:ext>
            </a:extLst>
          </p:cNvPr>
          <p:cNvSpPr/>
          <p:nvPr/>
        </p:nvSpPr>
        <p:spPr>
          <a:xfrm>
            <a:off x="5676446" y="3892251"/>
            <a:ext cx="4490081" cy="894377"/>
          </a:xfrm>
          <a:prstGeom prst="rect">
            <a:avLst/>
          </a:prstGeom>
          <a:solidFill>
            <a:srgbClr val="FBFB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Z dokladu musí být patrné, že žadatel skutečně vlastní daný bankovní účet</a:t>
            </a:r>
          </a:p>
        </p:txBody>
      </p:sp>
      <p:cxnSp>
        <p:nvCxnSpPr>
          <p:cNvPr id="10" name="Přímá spojnice se šipkou 9">
            <a:extLst>
              <a:ext uri="{FF2B5EF4-FFF2-40B4-BE49-F238E27FC236}">
                <a16:creationId xmlns:a16="http://schemas.microsoft.com/office/drawing/2014/main" id="{ECE4A8F6-265A-1790-4FD5-F22A52879719}"/>
              </a:ext>
            </a:extLst>
          </p:cNvPr>
          <p:cNvCxnSpPr>
            <a:cxnSpLocks/>
          </p:cNvCxnSpPr>
          <p:nvPr/>
        </p:nvCxnSpPr>
        <p:spPr>
          <a:xfrm>
            <a:off x="4857750" y="2768531"/>
            <a:ext cx="1408296" cy="1193869"/>
          </a:xfrm>
          <a:prstGeom prst="straightConnector1">
            <a:avLst/>
          </a:prstGeom>
          <a:ln w="28575">
            <a:solidFill>
              <a:srgbClr val="CD0917"/>
            </a:solidFill>
            <a:tailEnd type="triangle"/>
          </a:ln>
        </p:spPr>
        <p:style>
          <a:lnRef idx="2">
            <a:schemeClr val="accent1"/>
          </a:lnRef>
          <a:fillRef idx="0">
            <a:schemeClr val="accent1"/>
          </a:fillRef>
          <a:effectRef idx="1">
            <a:schemeClr val="accent1"/>
          </a:effectRef>
          <a:fontRef idx="minor">
            <a:schemeClr val="tx1"/>
          </a:fontRef>
        </p:style>
      </p:cxnSp>
      <p:sp>
        <p:nvSpPr>
          <p:cNvPr id="13" name="Obdélník 12">
            <a:extLst>
              <a:ext uri="{FF2B5EF4-FFF2-40B4-BE49-F238E27FC236}">
                <a16:creationId xmlns:a16="http://schemas.microsoft.com/office/drawing/2014/main" id="{E3B67618-46FB-2BDD-3A81-44F8F52C603A}"/>
              </a:ext>
            </a:extLst>
          </p:cNvPr>
          <p:cNvSpPr/>
          <p:nvPr/>
        </p:nvSpPr>
        <p:spPr>
          <a:xfrm>
            <a:off x="826753" y="4418868"/>
            <a:ext cx="3878598" cy="1501541"/>
          </a:xfrm>
          <a:prstGeom prst="rect">
            <a:avLst/>
          </a:prstGeom>
          <a:solidFill>
            <a:srgbClr val="FBFB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cs-CZ" u="sng" dirty="0">
                <a:solidFill>
                  <a:schemeClr val="tx1"/>
                </a:solidFill>
              </a:rPr>
              <a:t>Opravdu je nutný úplný výpis </a:t>
            </a:r>
            <a:r>
              <a:rPr lang="cs-CZ" dirty="0">
                <a:solidFill>
                  <a:schemeClr val="tx1"/>
                </a:solidFill>
              </a:rPr>
              <a:t>včetně vymazaných a nahrazených údajů, je nutné si ho vyžádat z Evidence skutečných majitelů</a:t>
            </a:r>
          </a:p>
        </p:txBody>
      </p:sp>
      <p:cxnSp>
        <p:nvCxnSpPr>
          <p:cNvPr id="14" name="Přímá spojnice se šipkou 13">
            <a:extLst>
              <a:ext uri="{FF2B5EF4-FFF2-40B4-BE49-F238E27FC236}">
                <a16:creationId xmlns:a16="http://schemas.microsoft.com/office/drawing/2014/main" id="{8A665C10-FC6D-6E42-E45D-4EDD9721403A}"/>
              </a:ext>
            </a:extLst>
          </p:cNvPr>
          <p:cNvCxnSpPr>
            <a:cxnSpLocks/>
          </p:cNvCxnSpPr>
          <p:nvPr/>
        </p:nvCxnSpPr>
        <p:spPr>
          <a:xfrm>
            <a:off x="2619404" y="3343068"/>
            <a:ext cx="304771" cy="1219407"/>
          </a:xfrm>
          <a:prstGeom prst="straightConnector1">
            <a:avLst/>
          </a:prstGeom>
          <a:ln w="28575">
            <a:solidFill>
              <a:srgbClr val="CD0917"/>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547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P spid="9" grpId="2"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3E21C-4311-4516-FA28-2D3B4BAD91E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B2DE577-46BD-3648-9830-E100CF9795EF}"/>
              </a:ext>
            </a:extLst>
          </p:cNvPr>
          <p:cNvSpPr>
            <a:spLocks noGrp="1"/>
          </p:cNvSpPr>
          <p:nvPr>
            <p:ph type="title"/>
          </p:nvPr>
        </p:nvSpPr>
        <p:spPr/>
        <p:txBody>
          <a:bodyPr/>
          <a:lstStyle/>
          <a:p>
            <a:r>
              <a:rPr lang="cs-CZ" dirty="0"/>
              <a:t>Další přílohy žádosti</a:t>
            </a:r>
          </a:p>
        </p:txBody>
      </p:sp>
      <p:sp>
        <p:nvSpPr>
          <p:cNvPr id="3" name="Zástupný obsah 2">
            <a:extLst>
              <a:ext uri="{FF2B5EF4-FFF2-40B4-BE49-F238E27FC236}">
                <a16:creationId xmlns:a16="http://schemas.microsoft.com/office/drawing/2014/main" id="{4DC0324E-1EBE-A872-5096-CE74B06A774B}"/>
              </a:ext>
            </a:extLst>
          </p:cNvPr>
          <p:cNvSpPr>
            <a:spLocks noGrp="1"/>
          </p:cNvSpPr>
          <p:nvPr>
            <p:ph idx="1"/>
          </p:nvPr>
        </p:nvSpPr>
        <p:spPr/>
        <p:txBody>
          <a:bodyPr/>
          <a:lstStyle/>
          <a:p>
            <a:pPr>
              <a:lnSpc>
                <a:spcPct val="120000"/>
              </a:lnSpc>
            </a:pPr>
            <a:r>
              <a:rPr lang="cs-CZ" dirty="0">
                <a:solidFill>
                  <a:schemeClr val="bg1">
                    <a:lumMod val="50000"/>
                  </a:schemeClr>
                </a:solidFill>
              </a:rPr>
              <a:t>Příloha 1 – Strukturovaný rozpočet</a:t>
            </a:r>
          </a:p>
          <a:p>
            <a:pPr>
              <a:lnSpc>
                <a:spcPct val="120000"/>
              </a:lnSpc>
            </a:pPr>
            <a:r>
              <a:rPr lang="cs-CZ" dirty="0"/>
              <a:t> </a:t>
            </a:r>
            <a:r>
              <a:rPr lang="cs-CZ" dirty="0">
                <a:solidFill>
                  <a:schemeClr val="bg1">
                    <a:lumMod val="50000"/>
                  </a:schemeClr>
                </a:solidFill>
              </a:rPr>
              <a:t>Příloha 2 – Čestná prohlášení a </a:t>
            </a:r>
            <a:r>
              <a:rPr lang="cs-CZ" b="1" dirty="0">
                <a:solidFill>
                  <a:schemeClr val="bg1">
                    <a:lumMod val="50000"/>
                  </a:schemeClr>
                </a:solidFill>
              </a:rPr>
              <a:t>souhlas s uveřejněním identifikačních údajů</a:t>
            </a:r>
          </a:p>
          <a:p>
            <a:pPr>
              <a:lnSpc>
                <a:spcPct val="120000"/>
              </a:lnSpc>
            </a:pPr>
            <a:r>
              <a:rPr lang="cs-CZ" dirty="0">
                <a:solidFill>
                  <a:schemeClr val="bg1">
                    <a:lumMod val="50000"/>
                  </a:schemeClr>
                </a:solidFill>
              </a:rPr>
              <a:t>  Příloha 3 – Doklad o existenci a </a:t>
            </a:r>
            <a:r>
              <a:rPr lang="cs-CZ" b="1" dirty="0">
                <a:solidFill>
                  <a:schemeClr val="bg1">
                    <a:lumMod val="50000"/>
                  </a:schemeClr>
                </a:solidFill>
              </a:rPr>
              <a:t>o majiteli bankovního účtu</a:t>
            </a:r>
          </a:p>
          <a:p>
            <a:pPr>
              <a:lnSpc>
                <a:spcPct val="120000"/>
              </a:lnSpc>
            </a:pPr>
            <a:r>
              <a:rPr lang="cs-CZ" dirty="0">
                <a:solidFill>
                  <a:schemeClr val="bg1">
                    <a:lumMod val="50000"/>
                  </a:schemeClr>
                </a:solidFill>
              </a:rPr>
              <a:t>   Příloha 4 – </a:t>
            </a:r>
            <a:r>
              <a:rPr lang="cs-CZ" b="1" dirty="0">
                <a:solidFill>
                  <a:schemeClr val="bg1">
                    <a:lumMod val="50000"/>
                  </a:schemeClr>
                </a:solidFill>
              </a:rPr>
              <a:t>Úplný výpis </a:t>
            </a:r>
            <a:r>
              <a:rPr lang="cs-CZ" dirty="0">
                <a:solidFill>
                  <a:schemeClr val="bg1">
                    <a:lumMod val="50000"/>
                  </a:schemeClr>
                </a:solidFill>
              </a:rPr>
              <a:t>platných údajů z evidence skutečných majitelů</a:t>
            </a:r>
          </a:p>
          <a:p>
            <a:pPr marL="0" indent="0">
              <a:lnSpc>
                <a:spcPct val="120000"/>
              </a:lnSpc>
              <a:buNone/>
            </a:pPr>
            <a:r>
              <a:rPr lang="cs-CZ" dirty="0"/>
              <a:t>              					   </a:t>
            </a:r>
          </a:p>
          <a:p>
            <a:pPr marL="0" indent="0" algn="ctr">
              <a:lnSpc>
                <a:spcPct val="120000"/>
              </a:lnSpc>
              <a:buNone/>
            </a:pPr>
            <a:r>
              <a:rPr lang="cs-CZ" sz="2400" b="1" dirty="0"/>
              <a:t>+</a:t>
            </a:r>
          </a:p>
          <a:p>
            <a:pPr>
              <a:lnSpc>
                <a:spcPct val="120000"/>
              </a:lnSpc>
            </a:pPr>
            <a:r>
              <a:rPr lang="cs-CZ" dirty="0"/>
              <a:t>Příloha 5 – Smlouva či memorandum o spolupráci s partnerskou organizací</a:t>
            </a:r>
          </a:p>
          <a:p>
            <a:pPr>
              <a:lnSpc>
                <a:spcPct val="120000"/>
              </a:lnSpc>
            </a:pPr>
            <a:r>
              <a:rPr lang="cs-CZ" dirty="0"/>
              <a:t>Příloha 6 – Seznam organizací, u kterých žadatel také žádá o dotaci na tentýž projekt</a:t>
            </a:r>
          </a:p>
          <a:p>
            <a:pPr>
              <a:lnSpc>
                <a:spcPct val="120000"/>
              </a:lnSpc>
            </a:pPr>
            <a:r>
              <a:rPr lang="cs-CZ" dirty="0"/>
              <a:t>Příloha 7 – Podnikatelský plán</a:t>
            </a:r>
          </a:p>
          <a:p>
            <a:pPr marL="0" indent="0">
              <a:lnSpc>
                <a:spcPct val="120000"/>
              </a:lnSpc>
              <a:buNone/>
            </a:pPr>
            <a:endParaRPr lang="cs-CZ" dirty="0"/>
          </a:p>
        </p:txBody>
      </p:sp>
      <p:sp>
        <p:nvSpPr>
          <p:cNvPr id="4" name="Zástupný symbol pro číslo snímku 3">
            <a:extLst>
              <a:ext uri="{FF2B5EF4-FFF2-40B4-BE49-F238E27FC236}">
                <a16:creationId xmlns:a16="http://schemas.microsoft.com/office/drawing/2014/main" id="{76410483-26B9-D8CD-C77C-295D321AB2E8}"/>
              </a:ext>
            </a:extLst>
          </p:cNvPr>
          <p:cNvSpPr>
            <a:spLocks noGrp="1"/>
          </p:cNvSpPr>
          <p:nvPr>
            <p:ph type="sldNum" sz="quarter" idx="12"/>
          </p:nvPr>
        </p:nvSpPr>
        <p:spPr/>
        <p:txBody>
          <a:bodyPr/>
          <a:lstStyle/>
          <a:p>
            <a:r>
              <a:rPr lang="cs-CZ"/>
              <a:t>slide </a:t>
            </a:r>
            <a:fld id="{E81B0134-131A-4CFD-A217-8A5CFB24891B}" type="slidenum">
              <a:rPr lang="cs-CZ" smtClean="0"/>
              <a:pPr/>
              <a:t>31</a:t>
            </a:fld>
            <a:endParaRPr lang="cs-CZ" dirty="0"/>
          </a:p>
        </p:txBody>
      </p:sp>
      <p:sp>
        <p:nvSpPr>
          <p:cNvPr id="5" name="Obdélník 4">
            <a:extLst>
              <a:ext uri="{FF2B5EF4-FFF2-40B4-BE49-F238E27FC236}">
                <a16:creationId xmlns:a16="http://schemas.microsoft.com/office/drawing/2014/main" id="{29027568-E0D8-71B8-1F76-3A21432F3F70}"/>
              </a:ext>
            </a:extLst>
          </p:cNvPr>
          <p:cNvSpPr/>
          <p:nvPr/>
        </p:nvSpPr>
        <p:spPr>
          <a:xfrm>
            <a:off x="5676446" y="2158715"/>
            <a:ext cx="4490081" cy="1501541"/>
          </a:xfrm>
          <a:prstGeom prst="rect">
            <a:avLst/>
          </a:prstGeom>
          <a:solidFill>
            <a:srgbClr val="FBFB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Povinné pro modalitu Realizace, Přílohu 5 případně předložte i v rámci modalitě Příprava, je-li relevantní</a:t>
            </a:r>
          </a:p>
        </p:txBody>
      </p:sp>
      <p:cxnSp>
        <p:nvCxnSpPr>
          <p:cNvPr id="7" name="Přímá spojnice se šipkou 6">
            <a:extLst>
              <a:ext uri="{FF2B5EF4-FFF2-40B4-BE49-F238E27FC236}">
                <a16:creationId xmlns:a16="http://schemas.microsoft.com/office/drawing/2014/main" id="{3A4FDF8B-13C8-34FB-5C98-B71689C80881}"/>
              </a:ext>
            </a:extLst>
          </p:cNvPr>
          <p:cNvCxnSpPr>
            <a:cxnSpLocks/>
          </p:cNvCxnSpPr>
          <p:nvPr/>
        </p:nvCxnSpPr>
        <p:spPr>
          <a:xfrm flipV="1">
            <a:off x="1171575" y="3370539"/>
            <a:ext cx="4819650" cy="1099885"/>
          </a:xfrm>
          <a:prstGeom prst="straightConnector1">
            <a:avLst/>
          </a:prstGeom>
          <a:ln w="28575">
            <a:solidFill>
              <a:srgbClr val="CD0917"/>
            </a:solidFill>
            <a:tailEnd type="triangle"/>
          </a:ln>
        </p:spPr>
        <p:style>
          <a:lnRef idx="2">
            <a:schemeClr val="accent1"/>
          </a:lnRef>
          <a:fillRef idx="0">
            <a:schemeClr val="accent1"/>
          </a:fillRef>
          <a:effectRef idx="1">
            <a:schemeClr val="accent1"/>
          </a:effectRef>
          <a:fontRef idx="minor">
            <a:schemeClr val="tx1"/>
          </a:fontRef>
        </p:style>
      </p:cxnSp>
      <p:cxnSp>
        <p:nvCxnSpPr>
          <p:cNvPr id="11" name="Přímá spojnice se šipkou 10">
            <a:extLst>
              <a:ext uri="{FF2B5EF4-FFF2-40B4-BE49-F238E27FC236}">
                <a16:creationId xmlns:a16="http://schemas.microsoft.com/office/drawing/2014/main" id="{BEE863AE-2BB4-B9AC-5BD8-A8539A63CD36}"/>
              </a:ext>
            </a:extLst>
          </p:cNvPr>
          <p:cNvCxnSpPr>
            <a:cxnSpLocks/>
          </p:cNvCxnSpPr>
          <p:nvPr/>
        </p:nvCxnSpPr>
        <p:spPr>
          <a:xfrm flipV="1">
            <a:off x="1171575" y="3429000"/>
            <a:ext cx="5086350" cy="2060919"/>
          </a:xfrm>
          <a:prstGeom prst="straightConnector1">
            <a:avLst/>
          </a:prstGeom>
          <a:ln w="28575">
            <a:solidFill>
              <a:srgbClr val="CD0917"/>
            </a:solidFill>
            <a:tailEnd type="triangle"/>
          </a:ln>
        </p:spPr>
        <p:style>
          <a:lnRef idx="2">
            <a:schemeClr val="accent1"/>
          </a:lnRef>
          <a:fillRef idx="0">
            <a:schemeClr val="accent1"/>
          </a:fillRef>
          <a:effectRef idx="1">
            <a:schemeClr val="accent1"/>
          </a:effectRef>
          <a:fontRef idx="minor">
            <a:schemeClr val="tx1"/>
          </a:fontRef>
        </p:style>
      </p:cxnSp>
      <p:sp>
        <p:nvSpPr>
          <p:cNvPr id="19" name="Obdélník 18">
            <a:extLst>
              <a:ext uri="{FF2B5EF4-FFF2-40B4-BE49-F238E27FC236}">
                <a16:creationId xmlns:a16="http://schemas.microsoft.com/office/drawing/2014/main" id="{F9B1E248-FCF6-8286-54F3-58B65B441DE4}"/>
              </a:ext>
            </a:extLst>
          </p:cNvPr>
          <p:cNvSpPr/>
          <p:nvPr/>
        </p:nvSpPr>
        <p:spPr>
          <a:xfrm>
            <a:off x="4562475" y="5713010"/>
            <a:ext cx="4490081" cy="901786"/>
          </a:xfrm>
          <a:prstGeom prst="rect">
            <a:avLst/>
          </a:prstGeom>
          <a:solidFill>
            <a:srgbClr val="FBFB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Pouze pokud je relevantní</a:t>
            </a:r>
          </a:p>
        </p:txBody>
      </p:sp>
      <p:cxnSp>
        <p:nvCxnSpPr>
          <p:cNvPr id="20" name="Přímá spojnice se šipkou 19">
            <a:extLst>
              <a:ext uri="{FF2B5EF4-FFF2-40B4-BE49-F238E27FC236}">
                <a16:creationId xmlns:a16="http://schemas.microsoft.com/office/drawing/2014/main" id="{A7A71A3A-B818-53ED-2B78-4CDBD56DD01E}"/>
              </a:ext>
            </a:extLst>
          </p:cNvPr>
          <p:cNvCxnSpPr>
            <a:cxnSpLocks/>
          </p:cNvCxnSpPr>
          <p:nvPr/>
        </p:nvCxnSpPr>
        <p:spPr>
          <a:xfrm>
            <a:off x="1266825" y="5238750"/>
            <a:ext cx="4181475" cy="925153"/>
          </a:xfrm>
          <a:prstGeom prst="straightConnector1">
            <a:avLst/>
          </a:prstGeom>
          <a:ln w="28575">
            <a:solidFill>
              <a:srgbClr val="CD0917"/>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85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9071C-8EBB-A027-CBBF-48CF1DCCDC4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B9F0F0C-5815-2D23-22CB-783B7C71F18E}"/>
              </a:ext>
            </a:extLst>
          </p:cNvPr>
          <p:cNvSpPr>
            <a:spLocks noGrp="1"/>
          </p:cNvSpPr>
          <p:nvPr>
            <p:ph type="title"/>
          </p:nvPr>
        </p:nvSpPr>
        <p:spPr>
          <a:xfrm>
            <a:off x="467139" y="281953"/>
            <a:ext cx="10197548" cy="703401"/>
          </a:xfrm>
        </p:spPr>
        <p:txBody>
          <a:bodyPr/>
          <a:lstStyle/>
          <a:p>
            <a:r>
              <a:rPr lang="cs-CZ" dirty="0"/>
              <a:t>Harmonogram projektového roku</a:t>
            </a:r>
          </a:p>
        </p:txBody>
      </p:sp>
      <p:sp>
        <p:nvSpPr>
          <p:cNvPr id="3" name="Zástupný obsah 2">
            <a:extLst>
              <a:ext uri="{FF2B5EF4-FFF2-40B4-BE49-F238E27FC236}">
                <a16:creationId xmlns:a16="http://schemas.microsoft.com/office/drawing/2014/main" id="{824FAAF8-C3C5-58A2-2F4E-666B684901FD}"/>
              </a:ext>
            </a:extLst>
          </p:cNvPr>
          <p:cNvSpPr>
            <a:spLocks noGrp="1"/>
          </p:cNvSpPr>
          <p:nvPr>
            <p:ph idx="1"/>
          </p:nvPr>
        </p:nvSpPr>
        <p:spPr>
          <a:xfrm>
            <a:off x="467139" y="1131198"/>
            <a:ext cx="10197548" cy="5021517"/>
          </a:xfrm>
        </p:spPr>
        <p:txBody>
          <a:bodyPr>
            <a:normAutofit/>
          </a:bodyPr>
          <a:lstStyle/>
          <a:p>
            <a:r>
              <a:rPr lang="cs-CZ" dirty="0"/>
              <a:t>Projekt trvá vždy od 1. 1. 2025 do 15. 11. 2025</a:t>
            </a:r>
          </a:p>
          <a:p>
            <a:endParaRPr lang="cs-CZ" dirty="0"/>
          </a:p>
          <a:p>
            <a:r>
              <a:rPr lang="cs-CZ" dirty="0"/>
              <a:t>Q1 2025 – Vydání Rozhodnutí (Příloha č. 3 Výzvy)</a:t>
            </a:r>
          </a:p>
          <a:p>
            <a:endParaRPr lang="cs-CZ" dirty="0"/>
          </a:p>
          <a:p>
            <a:r>
              <a:rPr lang="cs-CZ" dirty="0"/>
              <a:t>Červen až srpen 2025 – potencionální Průběžná zpráva</a:t>
            </a:r>
          </a:p>
          <a:p>
            <a:endParaRPr lang="cs-CZ" dirty="0"/>
          </a:p>
          <a:p>
            <a:r>
              <a:rPr lang="cs-CZ" dirty="0"/>
              <a:t>Žádost o změnu – podání nejpozději 30. 9.</a:t>
            </a:r>
          </a:p>
          <a:p>
            <a:endParaRPr lang="cs-CZ" dirty="0"/>
          </a:p>
          <a:p>
            <a:r>
              <a:rPr lang="cs-CZ" dirty="0"/>
              <a:t>15. 11. 2025 – </a:t>
            </a:r>
            <a:r>
              <a:rPr lang="cs-CZ" b="1" dirty="0"/>
              <a:t>konec projektu </a:t>
            </a:r>
            <a:r>
              <a:rPr lang="cs-CZ" dirty="0"/>
              <a:t>a zaslání Závěrečné zprávy &amp; Finančního vyúčtování</a:t>
            </a:r>
          </a:p>
          <a:p>
            <a:endParaRPr lang="cs-CZ" dirty="0"/>
          </a:p>
          <a:p>
            <a:r>
              <a:rPr lang="cs-CZ" dirty="0"/>
              <a:t>Do konce kalendářního roku proplacení dotace, v únoru 2026 Finanční vypořádání dotace se státním rozpočtem (dle vyhlášky Ministerstva financí ČR č. 367/2015 Sb.,)</a:t>
            </a:r>
          </a:p>
        </p:txBody>
      </p:sp>
      <p:grpSp>
        <p:nvGrpSpPr>
          <p:cNvPr id="5" name="Google Shape;681;p38">
            <a:extLst>
              <a:ext uri="{FF2B5EF4-FFF2-40B4-BE49-F238E27FC236}">
                <a16:creationId xmlns:a16="http://schemas.microsoft.com/office/drawing/2014/main" id="{A9E44EAB-995E-D60F-D2D4-BF0EE2012A20}"/>
              </a:ext>
            </a:extLst>
          </p:cNvPr>
          <p:cNvGrpSpPr/>
          <p:nvPr/>
        </p:nvGrpSpPr>
        <p:grpSpPr>
          <a:xfrm>
            <a:off x="9012567" y="247810"/>
            <a:ext cx="1045833" cy="990340"/>
            <a:chOff x="5973900" y="318475"/>
            <a:chExt cx="401900" cy="380575"/>
          </a:xfrm>
        </p:grpSpPr>
        <p:sp>
          <p:nvSpPr>
            <p:cNvPr id="6" name="Google Shape;682;p38">
              <a:extLst>
                <a:ext uri="{FF2B5EF4-FFF2-40B4-BE49-F238E27FC236}">
                  <a16:creationId xmlns:a16="http://schemas.microsoft.com/office/drawing/2014/main" id="{A048FA9D-07D6-E8F7-E4E6-F7C78E87B41F}"/>
                </a:ext>
              </a:extLst>
            </p:cNvPr>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3;p38">
              <a:extLst>
                <a:ext uri="{FF2B5EF4-FFF2-40B4-BE49-F238E27FC236}">
                  <a16:creationId xmlns:a16="http://schemas.microsoft.com/office/drawing/2014/main" id="{F0AA62BB-3F04-FE46-83B2-C75F02A163FD}"/>
                </a:ext>
              </a:extLst>
            </p:cNvPr>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4;p38">
              <a:extLst>
                <a:ext uri="{FF2B5EF4-FFF2-40B4-BE49-F238E27FC236}">
                  <a16:creationId xmlns:a16="http://schemas.microsoft.com/office/drawing/2014/main" id="{B3AF2D8B-B633-5E52-3133-88F730769D43}"/>
                </a:ext>
              </a:extLst>
            </p:cNvPr>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5;p38">
              <a:extLst>
                <a:ext uri="{FF2B5EF4-FFF2-40B4-BE49-F238E27FC236}">
                  <a16:creationId xmlns:a16="http://schemas.microsoft.com/office/drawing/2014/main" id="{D64E2BB6-7AA5-B9EA-37B0-2F7738A6AF59}"/>
                </a:ext>
              </a:extLst>
            </p:cNvPr>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86;p38">
              <a:extLst>
                <a:ext uri="{FF2B5EF4-FFF2-40B4-BE49-F238E27FC236}">
                  <a16:creationId xmlns:a16="http://schemas.microsoft.com/office/drawing/2014/main" id="{56DDEB35-2FA4-4562-8855-B064F610291E}"/>
                </a:ext>
              </a:extLst>
            </p:cNvPr>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87;p38">
              <a:extLst>
                <a:ext uri="{FF2B5EF4-FFF2-40B4-BE49-F238E27FC236}">
                  <a16:creationId xmlns:a16="http://schemas.microsoft.com/office/drawing/2014/main" id="{690F3171-6F90-950C-9406-52FD74AD8D8B}"/>
                </a:ext>
              </a:extLst>
            </p:cNvPr>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88;p38">
              <a:extLst>
                <a:ext uri="{FF2B5EF4-FFF2-40B4-BE49-F238E27FC236}">
                  <a16:creationId xmlns:a16="http://schemas.microsoft.com/office/drawing/2014/main" id="{1BC8B9D5-DB00-1DDF-78EB-B1506EE5F037}"/>
                </a:ext>
              </a:extLst>
            </p:cNvPr>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89;p38">
              <a:extLst>
                <a:ext uri="{FF2B5EF4-FFF2-40B4-BE49-F238E27FC236}">
                  <a16:creationId xmlns:a16="http://schemas.microsoft.com/office/drawing/2014/main" id="{0166C6E1-8CE9-6C8E-B58F-0C5F774CD75F}"/>
                </a:ext>
              </a:extLst>
            </p:cNvPr>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0;p38">
              <a:extLst>
                <a:ext uri="{FF2B5EF4-FFF2-40B4-BE49-F238E27FC236}">
                  <a16:creationId xmlns:a16="http://schemas.microsoft.com/office/drawing/2014/main" id="{823C8BE9-5590-89E1-8FCE-2DA47FC809D9}"/>
                </a:ext>
              </a:extLst>
            </p:cNvPr>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1;p38">
              <a:extLst>
                <a:ext uri="{FF2B5EF4-FFF2-40B4-BE49-F238E27FC236}">
                  <a16:creationId xmlns:a16="http://schemas.microsoft.com/office/drawing/2014/main" id="{3E86730D-0C53-D586-7146-C8B7264E0A82}"/>
                </a:ext>
              </a:extLst>
            </p:cNvPr>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2;p38">
              <a:extLst>
                <a:ext uri="{FF2B5EF4-FFF2-40B4-BE49-F238E27FC236}">
                  <a16:creationId xmlns:a16="http://schemas.microsoft.com/office/drawing/2014/main" id="{AC812AEE-DDFB-A773-086A-D94DF33D6B0A}"/>
                </a:ext>
              </a:extLst>
            </p:cNvPr>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3;p38">
              <a:extLst>
                <a:ext uri="{FF2B5EF4-FFF2-40B4-BE49-F238E27FC236}">
                  <a16:creationId xmlns:a16="http://schemas.microsoft.com/office/drawing/2014/main" id="{76BF4F22-7964-0CF8-7279-CDBFD3A48C83}"/>
                </a:ext>
              </a:extLst>
            </p:cNvPr>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4;p38">
              <a:extLst>
                <a:ext uri="{FF2B5EF4-FFF2-40B4-BE49-F238E27FC236}">
                  <a16:creationId xmlns:a16="http://schemas.microsoft.com/office/drawing/2014/main" id="{551D2BE6-656D-341E-074F-FB7BFE6FE28E}"/>
                </a:ext>
              </a:extLst>
            </p:cNvPr>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95;p38">
              <a:extLst>
                <a:ext uri="{FF2B5EF4-FFF2-40B4-BE49-F238E27FC236}">
                  <a16:creationId xmlns:a16="http://schemas.microsoft.com/office/drawing/2014/main" id="{47826D0E-3650-F822-52DF-DE9A9D219032}"/>
                </a:ext>
              </a:extLst>
            </p:cNvPr>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Zástupný obsah 2">
            <a:extLst>
              <a:ext uri="{FF2B5EF4-FFF2-40B4-BE49-F238E27FC236}">
                <a16:creationId xmlns:a16="http://schemas.microsoft.com/office/drawing/2014/main" id="{5A3D65DE-2EE1-5C6C-2F24-D2299047DC03}"/>
              </a:ext>
            </a:extLst>
          </p:cNvPr>
          <p:cNvSpPr txBox="1">
            <a:spLocks/>
          </p:cNvSpPr>
          <p:nvPr/>
        </p:nvSpPr>
        <p:spPr>
          <a:xfrm>
            <a:off x="2118159" y="6129937"/>
            <a:ext cx="8788031" cy="480253"/>
          </a:xfrm>
          <a:prstGeom prst="rect">
            <a:avLst/>
          </a:prstGeom>
          <a:ln>
            <a:solidFill>
              <a:schemeClr val="tx1"/>
            </a:solidFill>
          </a:ln>
        </p:spPr>
        <p:txBody>
          <a:bodyPr vert="horz" lIns="0" tIns="45720" rIns="91440" bIns="45720" rtlCol="0">
            <a:normAutofit fontScale="925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400" dirty="0"/>
              <a:t> Změny v projektu je třeba průběžně komunikovat s poskytovatelem dotace</a:t>
            </a:r>
          </a:p>
        </p:txBody>
      </p:sp>
    </p:spTree>
    <p:extLst>
      <p:ext uri="{BB962C8B-B14F-4D97-AF65-F5344CB8AC3E}">
        <p14:creationId xmlns:p14="http://schemas.microsoft.com/office/powerpoint/2010/main" val="1434590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5DDD903A-8036-CF1E-8306-4C6677B6C0E8}"/>
              </a:ext>
            </a:extLst>
          </p:cNvPr>
          <p:cNvSpPr/>
          <p:nvPr/>
        </p:nvSpPr>
        <p:spPr>
          <a:xfrm>
            <a:off x="26696" y="5965384"/>
            <a:ext cx="1855067" cy="8654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grpSp>
        <p:nvGrpSpPr>
          <p:cNvPr id="7" name="Skupina 6">
            <a:extLst>
              <a:ext uri="{FF2B5EF4-FFF2-40B4-BE49-F238E27FC236}">
                <a16:creationId xmlns:a16="http://schemas.microsoft.com/office/drawing/2014/main" id="{6E82A0B2-47DB-3A4A-C3FA-5FE5E0481FCA}"/>
              </a:ext>
            </a:extLst>
          </p:cNvPr>
          <p:cNvGrpSpPr/>
          <p:nvPr/>
        </p:nvGrpSpPr>
        <p:grpSpPr>
          <a:xfrm>
            <a:off x="2109572" y="22378"/>
            <a:ext cx="6304546" cy="6801272"/>
            <a:chOff x="2071071" y="12749"/>
            <a:chExt cx="6304546" cy="6801272"/>
          </a:xfrm>
        </p:grpSpPr>
        <p:pic>
          <p:nvPicPr>
            <p:cNvPr id="20" name="Obrázek 19">
              <a:extLst>
                <a:ext uri="{FF2B5EF4-FFF2-40B4-BE49-F238E27FC236}">
                  <a16:creationId xmlns:a16="http://schemas.microsoft.com/office/drawing/2014/main" id="{EC5816B5-D5DC-F411-BE66-D5ED38D96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91416">
              <a:off x="2071071" y="378735"/>
              <a:ext cx="6304546" cy="6435286"/>
            </a:xfrm>
            <a:prstGeom prst="rect">
              <a:avLst/>
            </a:prstGeom>
            <a:ln>
              <a:solidFill>
                <a:schemeClr val="tx1"/>
              </a:solidFill>
            </a:ln>
          </p:spPr>
        </p:pic>
        <p:pic>
          <p:nvPicPr>
            <p:cNvPr id="6" name="Obrázek 5" descr="Obsah obrázku připínáček, kovové předměty, papírnictví / kancelářské potřeby&#10;&#10;Popis byl vytvořen automaticky">
              <a:extLst>
                <a:ext uri="{FF2B5EF4-FFF2-40B4-BE49-F238E27FC236}">
                  <a16:creationId xmlns:a16="http://schemas.microsoft.com/office/drawing/2014/main" id="{6BFE3C50-57CC-C94A-F968-466E4DD1CB6C}"/>
                </a:ext>
              </a:extLst>
            </p:cNvPr>
            <p:cNvPicPr>
              <a:picLocks noChangeAspect="1"/>
            </p:cNvPicPr>
            <p:nvPr/>
          </p:nvPicPr>
          <p:blipFill>
            <a:blip r:embed="rId3">
              <a:extLst>
                <a:ext uri="{28A0092B-C50C-407E-A947-70E740481C1C}">
                  <a14:useLocalDpi xmlns:a14="http://schemas.microsoft.com/office/drawing/2010/main" val="0"/>
                </a:ext>
              </a:extLst>
            </a:blip>
            <a:srcRect b="9623"/>
            <a:stretch/>
          </p:blipFill>
          <p:spPr>
            <a:xfrm>
              <a:off x="4745209" y="12749"/>
              <a:ext cx="561975" cy="507897"/>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580157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36CFE-E580-BB14-332D-9EB399FBAA3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9BA107E-6294-0E7D-B46D-079197566C99}"/>
              </a:ext>
            </a:extLst>
          </p:cNvPr>
          <p:cNvSpPr>
            <a:spLocks noGrp="1"/>
          </p:cNvSpPr>
          <p:nvPr>
            <p:ph type="title"/>
          </p:nvPr>
        </p:nvSpPr>
        <p:spPr/>
        <p:txBody>
          <a:bodyPr/>
          <a:lstStyle/>
          <a:p>
            <a:r>
              <a:rPr lang="cs-CZ" dirty="0"/>
              <a:t>Harmonogram projektového roku</a:t>
            </a:r>
          </a:p>
        </p:txBody>
      </p:sp>
      <p:sp>
        <p:nvSpPr>
          <p:cNvPr id="3" name="Zástupný obsah 2">
            <a:extLst>
              <a:ext uri="{FF2B5EF4-FFF2-40B4-BE49-F238E27FC236}">
                <a16:creationId xmlns:a16="http://schemas.microsoft.com/office/drawing/2014/main" id="{A728943B-D610-C2B1-70D0-2ED00D54DBEF}"/>
              </a:ext>
            </a:extLst>
          </p:cNvPr>
          <p:cNvSpPr>
            <a:spLocks noGrp="1"/>
          </p:cNvSpPr>
          <p:nvPr>
            <p:ph idx="1"/>
          </p:nvPr>
        </p:nvSpPr>
        <p:spPr/>
        <p:txBody>
          <a:bodyPr/>
          <a:lstStyle/>
          <a:p>
            <a:r>
              <a:rPr lang="cs-CZ" dirty="0"/>
              <a:t>Projekt trvá vždy od 1. 1. 2025 do 15. 11. 2025</a:t>
            </a:r>
          </a:p>
          <a:p>
            <a:endParaRPr lang="cs-CZ" dirty="0"/>
          </a:p>
          <a:p>
            <a:r>
              <a:rPr lang="cs-CZ" dirty="0"/>
              <a:t>Q1 2025 – Vydání Rozhodnutí (Příloha č. 3 Výzvy)</a:t>
            </a:r>
          </a:p>
          <a:p>
            <a:endParaRPr lang="cs-CZ" dirty="0"/>
          </a:p>
          <a:p>
            <a:r>
              <a:rPr lang="cs-CZ" dirty="0"/>
              <a:t>Červen až srpen 2025 – potencionální Průběžná zpráva</a:t>
            </a:r>
          </a:p>
          <a:p>
            <a:endParaRPr lang="cs-CZ" dirty="0"/>
          </a:p>
          <a:p>
            <a:r>
              <a:rPr lang="cs-CZ" dirty="0"/>
              <a:t>Žádost o změnu – podání nejpozději 30. 9.</a:t>
            </a:r>
          </a:p>
          <a:p>
            <a:endParaRPr lang="cs-CZ" dirty="0"/>
          </a:p>
          <a:p>
            <a:r>
              <a:rPr lang="cs-CZ" dirty="0"/>
              <a:t>15. 11. 2025 – </a:t>
            </a:r>
            <a:r>
              <a:rPr lang="cs-CZ" b="1" dirty="0"/>
              <a:t>konec projektu </a:t>
            </a:r>
            <a:r>
              <a:rPr lang="cs-CZ" dirty="0"/>
              <a:t>a zaslání Závěrečné zprávy &amp; </a:t>
            </a:r>
            <a:r>
              <a:rPr lang="cs-CZ" dirty="0">
                <a:latin typeface="Times New Roman" panose="02020603050405020304" pitchFamily="18" charset="0"/>
                <a:cs typeface="Times New Roman" panose="02020603050405020304" pitchFamily="18" charset="0"/>
              </a:rPr>
              <a:t>Finančního vyúčtování</a:t>
            </a:r>
            <a:endParaRPr lang="cs-CZ" dirty="0"/>
          </a:p>
        </p:txBody>
      </p:sp>
      <p:sp>
        <p:nvSpPr>
          <p:cNvPr id="4" name="Zástupný symbol pro číslo snímku 3">
            <a:extLst>
              <a:ext uri="{FF2B5EF4-FFF2-40B4-BE49-F238E27FC236}">
                <a16:creationId xmlns:a16="http://schemas.microsoft.com/office/drawing/2014/main" id="{95647528-6D13-4AE4-2EE9-2877A210D106}"/>
              </a:ext>
            </a:extLst>
          </p:cNvPr>
          <p:cNvSpPr>
            <a:spLocks noGrp="1"/>
          </p:cNvSpPr>
          <p:nvPr>
            <p:ph type="sldNum" sz="quarter" idx="12"/>
          </p:nvPr>
        </p:nvSpPr>
        <p:spPr/>
        <p:txBody>
          <a:bodyPr/>
          <a:lstStyle/>
          <a:p>
            <a:r>
              <a:rPr lang="cs-CZ"/>
              <a:t>slide </a:t>
            </a:r>
            <a:fld id="{E81B0134-131A-4CFD-A217-8A5CFB24891B}" type="slidenum">
              <a:rPr lang="cs-CZ" smtClean="0"/>
              <a:pPr/>
              <a:t>34</a:t>
            </a:fld>
            <a:endParaRPr lang="cs-CZ" dirty="0"/>
          </a:p>
        </p:txBody>
      </p:sp>
      <p:grpSp>
        <p:nvGrpSpPr>
          <p:cNvPr id="5" name="Google Shape;681;p38">
            <a:extLst>
              <a:ext uri="{FF2B5EF4-FFF2-40B4-BE49-F238E27FC236}">
                <a16:creationId xmlns:a16="http://schemas.microsoft.com/office/drawing/2014/main" id="{212387DD-894F-91D3-FEAF-FD2839FEF790}"/>
              </a:ext>
            </a:extLst>
          </p:cNvPr>
          <p:cNvGrpSpPr/>
          <p:nvPr/>
        </p:nvGrpSpPr>
        <p:grpSpPr>
          <a:xfrm>
            <a:off x="9012567" y="410260"/>
            <a:ext cx="1045833" cy="990340"/>
            <a:chOff x="5973900" y="318475"/>
            <a:chExt cx="401900" cy="380575"/>
          </a:xfrm>
        </p:grpSpPr>
        <p:sp>
          <p:nvSpPr>
            <p:cNvPr id="6" name="Google Shape;682;p38">
              <a:extLst>
                <a:ext uri="{FF2B5EF4-FFF2-40B4-BE49-F238E27FC236}">
                  <a16:creationId xmlns:a16="http://schemas.microsoft.com/office/drawing/2014/main" id="{6468A98D-04CE-86B3-8FCE-78DED982FF67}"/>
                </a:ext>
              </a:extLst>
            </p:cNvPr>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3;p38">
              <a:extLst>
                <a:ext uri="{FF2B5EF4-FFF2-40B4-BE49-F238E27FC236}">
                  <a16:creationId xmlns:a16="http://schemas.microsoft.com/office/drawing/2014/main" id="{A4CF1D5D-BDE7-D450-21A8-D3ED87C1C9E6}"/>
                </a:ext>
              </a:extLst>
            </p:cNvPr>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4;p38">
              <a:extLst>
                <a:ext uri="{FF2B5EF4-FFF2-40B4-BE49-F238E27FC236}">
                  <a16:creationId xmlns:a16="http://schemas.microsoft.com/office/drawing/2014/main" id="{B70CD890-E35C-6A60-5224-B20173428A01}"/>
                </a:ext>
              </a:extLst>
            </p:cNvPr>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5;p38">
              <a:extLst>
                <a:ext uri="{FF2B5EF4-FFF2-40B4-BE49-F238E27FC236}">
                  <a16:creationId xmlns:a16="http://schemas.microsoft.com/office/drawing/2014/main" id="{3B8F9ADA-1A7C-F965-66F4-4BC9C1B4B8CE}"/>
                </a:ext>
              </a:extLst>
            </p:cNvPr>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86;p38">
              <a:extLst>
                <a:ext uri="{FF2B5EF4-FFF2-40B4-BE49-F238E27FC236}">
                  <a16:creationId xmlns:a16="http://schemas.microsoft.com/office/drawing/2014/main" id="{C7A10BA2-2470-C5EB-BCAD-11DFA554F956}"/>
                </a:ext>
              </a:extLst>
            </p:cNvPr>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87;p38">
              <a:extLst>
                <a:ext uri="{FF2B5EF4-FFF2-40B4-BE49-F238E27FC236}">
                  <a16:creationId xmlns:a16="http://schemas.microsoft.com/office/drawing/2014/main" id="{FA9C0721-CB16-74DC-F663-0C1B5B251292}"/>
                </a:ext>
              </a:extLst>
            </p:cNvPr>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88;p38">
              <a:extLst>
                <a:ext uri="{FF2B5EF4-FFF2-40B4-BE49-F238E27FC236}">
                  <a16:creationId xmlns:a16="http://schemas.microsoft.com/office/drawing/2014/main" id="{B27EFFF6-598C-A791-59D7-5EF68F3826A2}"/>
                </a:ext>
              </a:extLst>
            </p:cNvPr>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89;p38">
              <a:extLst>
                <a:ext uri="{FF2B5EF4-FFF2-40B4-BE49-F238E27FC236}">
                  <a16:creationId xmlns:a16="http://schemas.microsoft.com/office/drawing/2014/main" id="{F20CDD86-3961-B131-1973-5A9C88E53EC3}"/>
                </a:ext>
              </a:extLst>
            </p:cNvPr>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0;p38">
              <a:extLst>
                <a:ext uri="{FF2B5EF4-FFF2-40B4-BE49-F238E27FC236}">
                  <a16:creationId xmlns:a16="http://schemas.microsoft.com/office/drawing/2014/main" id="{02F14702-62A0-2D1F-93C0-6D64F28363CC}"/>
                </a:ext>
              </a:extLst>
            </p:cNvPr>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1;p38">
              <a:extLst>
                <a:ext uri="{FF2B5EF4-FFF2-40B4-BE49-F238E27FC236}">
                  <a16:creationId xmlns:a16="http://schemas.microsoft.com/office/drawing/2014/main" id="{82D7754A-C582-D0A5-7B7A-75C0C4CA886A}"/>
                </a:ext>
              </a:extLst>
            </p:cNvPr>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2;p38">
              <a:extLst>
                <a:ext uri="{FF2B5EF4-FFF2-40B4-BE49-F238E27FC236}">
                  <a16:creationId xmlns:a16="http://schemas.microsoft.com/office/drawing/2014/main" id="{79E0CBFC-F401-050B-E6CD-FAF309AB1255}"/>
                </a:ext>
              </a:extLst>
            </p:cNvPr>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3;p38">
              <a:extLst>
                <a:ext uri="{FF2B5EF4-FFF2-40B4-BE49-F238E27FC236}">
                  <a16:creationId xmlns:a16="http://schemas.microsoft.com/office/drawing/2014/main" id="{B35824D1-9726-8D02-A730-798196BB20B4}"/>
                </a:ext>
              </a:extLst>
            </p:cNvPr>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4;p38">
              <a:extLst>
                <a:ext uri="{FF2B5EF4-FFF2-40B4-BE49-F238E27FC236}">
                  <a16:creationId xmlns:a16="http://schemas.microsoft.com/office/drawing/2014/main" id="{4C556EA9-05D5-2909-D991-60E74E044035}"/>
                </a:ext>
              </a:extLst>
            </p:cNvPr>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95;p38">
              <a:extLst>
                <a:ext uri="{FF2B5EF4-FFF2-40B4-BE49-F238E27FC236}">
                  <a16:creationId xmlns:a16="http://schemas.microsoft.com/office/drawing/2014/main" id="{F07EDC6C-E46B-24CB-F9A0-74E12D3721F8}"/>
                </a:ext>
              </a:extLst>
            </p:cNvPr>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Zástupný obsah 2">
            <a:extLst>
              <a:ext uri="{FF2B5EF4-FFF2-40B4-BE49-F238E27FC236}">
                <a16:creationId xmlns:a16="http://schemas.microsoft.com/office/drawing/2014/main" id="{63A92C75-EA79-B749-BA71-828B8C058C92}"/>
              </a:ext>
            </a:extLst>
          </p:cNvPr>
          <p:cNvSpPr txBox="1">
            <a:spLocks/>
          </p:cNvSpPr>
          <p:nvPr/>
        </p:nvSpPr>
        <p:spPr>
          <a:xfrm>
            <a:off x="2175309" y="5683650"/>
            <a:ext cx="8788031" cy="480253"/>
          </a:xfrm>
          <a:prstGeom prst="rect">
            <a:avLst/>
          </a:prstGeom>
        </p:spPr>
        <p:txBody>
          <a:bodyPr vert="horz" lIns="0" tIns="45720" rIns="91440" bIns="45720" rtlCol="0">
            <a:normAutofit fontScale="85000"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dirty="0"/>
              <a:t>Změny v projektu je třeba průběžně komunikovat s poskytovatelem dotace</a:t>
            </a:r>
          </a:p>
        </p:txBody>
      </p:sp>
    </p:spTree>
    <p:extLst>
      <p:ext uri="{BB962C8B-B14F-4D97-AF65-F5344CB8AC3E}">
        <p14:creationId xmlns:p14="http://schemas.microsoft.com/office/powerpoint/2010/main" val="4037731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45F2CF-DC6C-E944-6FD2-EDBAA74D2D01}"/>
              </a:ext>
            </a:extLst>
          </p:cNvPr>
          <p:cNvSpPr>
            <a:spLocks noGrp="1"/>
          </p:cNvSpPr>
          <p:nvPr>
            <p:ph type="ctrTitle"/>
          </p:nvPr>
        </p:nvSpPr>
        <p:spPr>
          <a:xfrm>
            <a:off x="655320" y="622365"/>
            <a:ext cx="7086600" cy="2155863"/>
          </a:xfrm>
        </p:spPr>
        <p:txBody>
          <a:bodyPr/>
          <a:lstStyle/>
          <a:p>
            <a:r>
              <a:rPr lang="cs-CZ" dirty="0"/>
              <a:t>Prostor pro Vaše dotazy.</a:t>
            </a:r>
          </a:p>
        </p:txBody>
      </p:sp>
      <p:sp>
        <p:nvSpPr>
          <p:cNvPr id="3" name="Podnadpis 2">
            <a:extLst>
              <a:ext uri="{FF2B5EF4-FFF2-40B4-BE49-F238E27FC236}">
                <a16:creationId xmlns:a16="http://schemas.microsoft.com/office/drawing/2014/main" id="{D918EC8F-9E78-33CC-00E5-9EAEC2B5D274}"/>
              </a:ext>
            </a:extLst>
          </p:cNvPr>
          <p:cNvSpPr>
            <a:spLocks noGrp="1"/>
          </p:cNvSpPr>
          <p:nvPr>
            <p:ph type="subTitle" idx="1"/>
          </p:nvPr>
        </p:nvSpPr>
        <p:spPr>
          <a:xfrm>
            <a:off x="3176832" y="2929071"/>
            <a:ext cx="4565087" cy="365125"/>
          </a:xfrm>
        </p:spPr>
        <p:txBody>
          <a:bodyPr>
            <a:normAutofit fontScale="92500" lnSpcReduction="20000"/>
          </a:bodyPr>
          <a:lstStyle/>
          <a:p>
            <a:r>
              <a:rPr lang="cs-CZ" i="1" dirty="0"/>
              <a:t>Děkuji za pozornost.</a:t>
            </a:r>
          </a:p>
        </p:txBody>
      </p:sp>
      <p:sp>
        <p:nvSpPr>
          <p:cNvPr id="6" name="Zástupný text 5">
            <a:extLst>
              <a:ext uri="{FF2B5EF4-FFF2-40B4-BE49-F238E27FC236}">
                <a16:creationId xmlns:a16="http://schemas.microsoft.com/office/drawing/2014/main" id="{B17483D3-464A-6E1A-3684-FFFC828393AE}"/>
              </a:ext>
            </a:extLst>
          </p:cNvPr>
          <p:cNvSpPr>
            <a:spLocks noGrp="1"/>
          </p:cNvSpPr>
          <p:nvPr>
            <p:ph type="body" sz="quarter" idx="13"/>
          </p:nvPr>
        </p:nvSpPr>
        <p:spPr>
          <a:xfrm>
            <a:off x="923826" y="1493361"/>
            <a:ext cx="4208243" cy="265202"/>
          </a:xfrm>
        </p:spPr>
        <p:txBody>
          <a:bodyPr>
            <a:normAutofit fontScale="92500" lnSpcReduction="20000"/>
          </a:bodyPr>
          <a:lstStyle/>
          <a:p>
            <a:r>
              <a:rPr lang="cs-CZ" dirty="0"/>
              <a:t>www.CzechAid.cz/Program-B2B</a:t>
            </a:r>
          </a:p>
        </p:txBody>
      </p:sp>
      <p:sp>
        <p:nvSpPr>
          <p:cNvPr id="5" name="Zástupný text 5">
            <a:extLst>
              <a:ext uri="{FF2B5EF4-FFF2-40B4-BE49-F238E27FC236}">
                <a16:creationId xmlns:a16="http://schemas.microsoft.com/office/drawing/2014/main" id="{CE26EE2F-97A5-DE90-1B52-00435F2718EE}"/>
              </a:ext>
            </a:extLst>
          </p:cNvPr>
          <p:cNvSpPr txBox="1">
            <a:spLocks/>
          </p:cNvSpPr>
          <p:nvPr/>
        </p:nvSpPr>
        <p:spPr>
          <a:xfrm>
            <a:off x="655320" y="4869477"/>
            <a:ext cx="4476750" cy="365125"/>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a:t>Kryštof Knejp</a:t>
            </a:r>
            <a:endParaRPr lang="en-US" dirty="0"/>
          </a:p>
        </p:txBody>
      </p:sp>
      <p:sp>
        <p:nvSpPr>
          <p:cNvPr id="7" name="Zástupný text 7">
            <a:extLst>
              <a:ext uri="{FF2B5EF4-FFF2-40B4-BE49-F238E27FC236}">
                <a16:creationId xmlns:a16="http://schemas.microsoft.com/office/drawing/2014/main" id="{4E7395F4-4F26-51BE-E0D6-99A61B79C2A2}"/>
              </a:ext>
            </a:extLst>
          </p:cNvPr>
          <p:cNvSpPr>
            <a:spLocks noGrp="1"/>
          </p:cNvSpPr>
          <p:nvPr>
            <p:ph type="body" sz="quarter" idx="11"/>
          </p:nvPr>
        </p:nvSpPr>
        <p:spPr>
          <a:xfrm>
            <a:off x="655320" y="5335408"/>
            <a:ext cx="4476750" cy="1189218"/>
          </a:xfrm>
        </p:spPr>
        <p:txBody>
          <a:bodyPr>
            <a:normAutofit/>
          </a:bodyPr>
          <a:lstStyle/>
          <a:p>
            <a:r>
              <a:rPr lang="en-US" dirty="0"/>
              <a:t>+420 251 108 170</a:t>
            </a:r>
            <a:endParaRPr lang="cs-CZ" dirty="0"/>
          </a:p>
          <a:p>
            <a:r>
              <a:rPr lang="cs-CZ" dirty="0"/>
              <a:t>knejp@czechaid.cz</a:t>
            </a:r>
          </a:p>
          <a:p>
            <a:endParaRPr lang="cs-CZ" dirty="0"/>
          </a:p>
          <a:p>
            <a:r>
              <a:rPr lang="cs-CZ" dirty="0"/>
              <a:t>12. listopadu 2024</a:t>
            </a:r>
          </a:p>
        </p:txBody>
      </p:sp>
      <p:sp>
        <p:nvSpPr>
          <p:cNvPr id="8" name="Zástupný text 7">
            <a:extLst>
              <a:ext uri="{FF2B5EF4-FFF2-40B4-BE49-F238E27FC236}">
                <a16:creationId xmlns:a16="http://schemas.microsoft.com/office/drawing/2014/main" id="{00BA61EA-56F4-82A1-B040-D94D86A36784}"/>
              </a:ext>
            </a:extLst>
          </p:cNvPr>
          <p:cNvSpPr txBox="1">
            <a:spLocks/>
          </p:cNvSpPr>
          <p:nvPr/>
        </p:nvSpPr>
        <p:spPr>
          <a:xfrm>
            <a:off x="211767" y="3740310"/>
            <a:ext cx="7738699" cy="9039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200"/>
              </a:spcBef>
              <a:buFont typeface="Arial" panose="020B0604020202020204" pitchFamily="34" charset="0"/>
              <a:buNone/>
              <a:defRPr sz="16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800" dirty="0"/>
              <a:t>Pozdější dotazy směřujte na adresu </a:t>
            </a:r>
            <a:r>
              <a:rPr lang="cs-CZ" sz="1800" u="sng" dirty="0">
                <a:solidFill>
                  <a:schemeClr val="accent1"/>
                </a:solidFill>
              </a:rPr>
              <a:t>B2B@czechaid.cz</a:t>
            </a:r>
            <a:r>
              <a:rPr lang="cs-CZ" sz="1800" dirty="0">
                <a:solidFill>
                  <a:schemeClr val="accent1"/>
                </a:solidFill>
              </a:rPr>
              <a:t> </a:t>
            </a:r>
            <a:r>
              <a:rPr lang="cs-CZ" sz="1800" dirty="0"/>
              <a:t>a</a:t>
            </a:r>
            <a:r>
              <a:rPr lang="cs-CZ" sz="1800" dirty="0">
                <a:solidFill>
                  <a:schemeClr val="accent1"/>
                </a:solidFill>
              </a:rPr>
              <a:t> </a:t>
            </a:r>
            <a:r>
              <a:rPr lang="cs-CZ" sz="1800" u="sng" dirty="0">
                <a:solidFill>
                  <a:schemeClr val="accent1"/>
                </a:solidFill>
              </a:rPr>
              <a:t>ePodatelna@czechaid.cz</a:t>
            </a:r>
            <a:r>
              <a:rPr lang="cs-CZ" sz="1800" dirty="0"/>
              <a:t>, budou </a:t>
            </a:r>
            <a:r>
              <a:rPr lang="cs-CZ" sz="1800" dirty="0" err="1"/>
              <a:t>anonymizovaně</a:t>
            </a:r>
            <a:r>
              <a:rPr lang="cs-CZ" sz="1800" dirty="0"/>
              <a:t> zodpovězeny na webu ČRA.</a:t>
            </a:r>
            <a:endParaRPr lang="cs-CZ" sz="1800" u="sng" dirty="0">
              <a:solidFill>
                <a:schemeClr val="accent1"/>
              </a:solidFill>
            </a:endParaRPr>
          </a:p>
          <a:p>
            <a:endParaRPr lang="en-US" dirty="0"/>
          </a:p>
        </p:txBody>
      </p:sp>
    </p:spTree>
    <p:extLst>
      <p:ext uri="{BB962C8B-B14F-4D97-AF65-F5344CB8AC3E}">
        <p14:creationId xmlns:p14="http://schemas.microsoft.com/office/powerpoint/2010/main" val="3104402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descr="Obsah obrázku text, snímek obrazovky, Písmo, Značka&#10;&#10;Popis byl vytvořen automaticky">
            <a:extLst>
              <a:ext uri="{FF2B5EF4-FFF2-40B4-BE49-F238E27FC236}">
                <a16:creationId xmlns:a16="http://schemas.microsoft.com/office/drawing/2014/main" id="{64857495-22FC-0A06-7208-FB7E6CFA08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944" y="-117017"/>
            <a:ext cx="10264781" cy="6646045"/>
          </a:xfrm>
        </p:spPr>
      </p:pic>
      <p:sp>
        <p:nvSpPr>
          <p:cNvPr id="4" name="Zástupný symbol pro číslo snímku 3">
            <a:extLst>
              <a:ext uri="{FF2B5EF4-FFF2-40B4-BE49-F238E27FC236}">
                <a16:creationId xmlns:a16="http://schemas.microsoft.com/office/drawing/2014/main" id="{B04D4014-A7BC-739D-4C93-4AFDE8F85C4C}"/>
              </a:ext>
            </a:extLst>
          </p:cNvPr>
          <p:cNvSpPr>
            <a:spLocks noGrp="1"/>
          </p:cNvSpPr>
          <p:nvPr>
            <p:ph type="sldNum" sz="quarter" idx="12"/>
          </p:nvPr>
        </p:nvSpPr>
        <p:spPr/>
        <p:txBody>
          <a:bodyPr/>
          <a:lstStyle/>
          <a:p>
            <a:r>
              <a:rPr lang="cs-CZ"/>
              <a:t>slide </a:t>
            </a:r>
            <a:fld id="{E81B0134-131A-4CFD-A217-8A5CFB24891B}" type="slidenum">
              <a:rPr lang="cs-CZ" smtClean="0"/>
              <a:pPr/>
              <a:t>4</a:t>
            </a:fld>
            <a:endParaRPr lang="cs-CZ" dirty="0"/>
          </a:p>
        </p:txBody>
      </p:sp>
      <p:sp>
        <p:nvSpPr>
          <p:cNvPr id="2" name="Zástupný obsah 2">
            <a:extLst>
              <a:ext uri="{FF2B5EF4-FFF2-40B4-BE49-F238E27FC236}">
                <a16:creationId xmlns:a16="http://schemas.microsoft.com/office/drawing/2014/main" id="{CAA3EFC5-DC95-72A7-99AA-43C89498C17C}"/>
              </a:ext>
            </a:extLst>
          </p:cNvPr>
          <p:cNvSpPr txBox="1">
            <a:spLocks/>
          </p:cNvSpPr>
          <p:nvPr/>
        </p:nvSpPr>
        <p:spPr>
          <a:xfrm>
            <a:off x="2853552" y="6163903"/>
            <a:ext cx="7530477" cy="546241"/>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1600" dirty="0"/>
              <a:t>Podrobně na https://osn.cz/osn/hlavni-temata/cile-udrzitelneho-rozvoje-sdgs/</a:t>
            </a:r>
          </a:p>
        </p:txBody>
      </p:sp>
    </p:spTree>
    <p:extLst>
      <p:ext uri="{BB962C8B-B14F-4D97-AF65-F5344CB8AC3E}">
        <p14:creationId xmlns:p14="http://schemas.microsoft.com/office/powerpoint/2010/main" val="267189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F22C9-CDD1-5F5C-83AC-0D264FC0CB19}"/>
            </a:ext>
          </a:extLst>
        </p:cNvPr>
        <p:cNvGrpSpPr/>
        <p:nvPr/>
      </p:nvGrpSpPr>
      <p:grpSpPr>
        <a:xfrm>
          <a:off x="0" y="0"/>
          <a:ext cx="0" cy="0"/>
          <a:chOff x="0" y="0"/>
          <a:chExt cx="0" cy="0"/>
        </a:xfrm>
      </p:grpSpPr>
      <p:sp>
        <p:nvSpPr>
          <p:cNvPr id="2" name="Zástupný obsah 2">
            <a:extLst>
              <a:ext uri="{FF2B5EF4-FFF2-40B4-BE49-F238E27FC236}">
                <a16:creationId xmlns:a16="http://schemas.microsoft.com/office/drawing/2014/main" id="{E7716469-870B-6FB0-CE52-8952D37DCDEC}"/>
              </a:ext>
            </a:extLst>
          </p:cNvPr>
          <p:cNvSpPr txBox="1">
            <a:spLocks/>
          </p:cNvSpPr>
          <p:nvPr/>
        </p:nvSpPr>
        <p:spPr>
          <a:xfrm>
            <a:off x="466625" y="3894460"/>
            <a:ext cx="6131624" cy="2765289"/>
          </a:xfrm>
          <a:prstGeom prst="rect">
            <a:avLst/>
          </a:prstGeom>
          <a:solidFill>
            <a:schemeClr val="bg1"/>
          </a:solidFill>
        </p:spPr>
        <p:txBody>
          <a:bodyPr vert="horz" lIns="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defRPr/>
            </a:pPr>
            <a:r>
              <a:rPr lang="cs-CZ" dirty="0"/>
              <a:t>Prioritní témata ZRS ČR:</a:t>
            </a:r>
          </a:p>
          <a:p>
            <a:pPr marL="171450" indent="-171450">
              <a:buFont typeface="Arial" panose="020B0604020202020204" pitchFamily="34" charset="0"/>
              <a:buChar char="•"/>
              <a:defRPr/>
            </a:pPr>
            <a:r>
              <a:rPr lang="cs-CZ" dirty="0"/>
              <a:t>Řádná demokratická správa věcí veřejných - 16</a:t>
            </a:r>
          </a:p>
          <a:p>
            <a:pPr marL="171450" indent="-171450">
              <a:buFont typeface="Arial" panose="020B0604020202020204" pitchFamily="34" charset="0"/>
              <a:buChar char="•"/>
              <a:defRPr/>
            </a:pPr>
            <a:r>
              <a:rPr lang="cs-CZ" dirty="0"/>
              <a:t>Udržitelné nakládání s přírodními zdroji - 6 a 13</a:t>
            </a:r>
          </a:p>
          <a:p>
            <a:pPr marL="171450" indent="-171450">
              <a:buFont typeface="Arial" panose="020B0604020202020204" pitchFamily="34" charset="0"/>
              <a:buChar char="•"/>
              <a:defRPr/>
            </a:pPr>
            <a:r>
              <a:rPr lang="cs-CZ" dirty="0"/>
              <a:t>Ekonomická transformace a růst - 7 a 8</a:t>
            </a:r>
          </a:p>
          <a:p>
            <a:pPr marL="171450" indent="-171450">
              <a:buFont typeface="Arial" panose="020B0604020202020204" pitchFamily="34" charset="0"/>
              <a:buChar char="•"/>
              <a:defRPr/>
            </a:pPr>
            <a:r>
              <a:rPr lang="cs-CZ" dirty="0"/>
              <a:t>Zemědělství a rozvoj venkova - 2 a 15</a:t>
            </a:r>
            <a:endParaRPr lang="en-US" dirty="0"/>
          </a:p>
          <a:p>
            <a:pPr marL="171450" indent="-171450">
              <a:buFont typeface="Arial" panose="020B0604020202020204" pitchFamily="34" charset="0"/>
              <a:buChar char="•"/>
              <a:defRPr/>
            </a:pPr>
            <a:r>
              <a:rPr lang="en-US" dirty="0" err="1"/>
              <a:t>Inkluzivní</a:t>
            </a:r>
            <a:r>
              <a:rPr lang="en-US" dirty="0"/>
              <a:t> </a:t>
            </a:r>
            <a:r>
              <a:rPr lang="en-US" dirty="0" err="1"/>
              <a:t>sociální</a:t>
            </a:r>
            <a:r>
              <a:rPr lang="en-US" dirty="0"/>
              <a:t> </a:t>
            </a:r>
            <a:r>
              <a:rPr lang="en-US" dirty="0" err="1"/>
              <a:t>rozvoj</a:t>
            </a:r>
            <a:r>
              <a:rPr lang="cs-CZ" dirty="0"/>
              <a:t> -</a:t>
            </a:r>
            <a:r>
              <a:rPr lang="en-US" dirty="0"/>
              <a:t> </a:t>
            </a:r>
            <a:r>
              <a:rPr lang="cs-CZ" dirty="0"/>
              <a:t>2 a 15</a:t>
            </a:r>
          </a:p>
          <a:p>
            <a:pPr marL="0" indent="0">
              <a:buNone/>
              <a:defRPr/>
            </a:pPr>
            <a:endParaRPr lang="cs-CZ" dirty="0"/>
          </a:p>
        </p:txBody>
      </p:sp>
      <p:pic>
        <p:nvPicPr>
          <p:cNvPr id="6" name="Zástupný obsah 5" descr="Obsah obrázku text, snímek obrazovky, Písmo, Značka&#10;&#10;Popis byl vytvořen automaticky">
            <a:extLst>
              <a:ext uri="{FF2B5EF4-FFF2-40B4-BE49-F238E27FC236}">
                <a16:creationId xmlns:a16="http://schemas.microsoft.com/office/drawing/2014/main" id="{CA07492F-495A-9E42-F6C1-FF95DD12BB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8988" y="-77110"/>
            <a:ext cx="6134070" cy="3971570"/>
          </a:xfrm>
        </p:spPr>
      </p:pic>
      <p:sp>
        <p:nvSpPr>
          <p:cNvPr id="4" name="Zástupný symbol pro číslo snímku 3">
            <a:extLst>
              <a:ext uri="{FF2B5EF4-FFF2-40B4-BE49-F238E27FC236}">
                <a16:creationId xmlns:a16="http://schemas.microsoft.com/office/drawing/2014/main" id="{C3A2A94B-381F-6786-A9EB-F6A940CB12A7}"/>
              </a:ext>
            </a:extLst>
          </p:cNvPr>
          <p:cNvSpPr>
            <a:spLocks noGrp="1"/>
          </p:cNvSpPr>
          <p:nvPr>
            <p:ph type="sldNum" sz="quarter" idx="12"/>
          </p:nvPr>
        </p:nvSpPr>
        <p:spPr>
          <a:xfrm>
            <a:off x="7921486" y="6163903"/>
            <a:ext cx="2743200" cy="365125"/>
          </a:xfrm>
        </p:spPr>
        <p:txBody>
          <a:bodyPr/>
          <a:lstStyle/>
          <a:p>
            <a:r>
              <a:rPr lang="cs-CZ"/>
              <a:t>slide </a:t>
            </a:r>
            <a:fld id="{E81B0134-131A-4CFD-A217-8A5CFB24891B}" type="slidenum">
              <a:rPr lang="cs-CZ" smtClean="0"/>
              <a:pPr/>
              <a:t>5</a:t>
            </a:fld>
            <a:endParaRPr lang="cs-CZ" dirty="0"/>
          </a:p>
        </p:txBody>
      </p:sp>
      <p:sp>
        <p:nvSpPr>
          <p:cNvPr id="3" name="Zástupný obsah 2">
            <a:extLst>
              <a:ext uri="{FF2B5EF4-FFF2-40B4-BE49-F238E27FC236}">
                <a16:creationId xmlns:a16="http://schemas.microsoft.com/office/drawing/2014/main" id="{43C2255A-E5FA-9711-CC03-83C988AD3F8A}"/>
              </a:ext>
            </a:extLst>
          </p:cNvPr>
          <p:cNvSpPr txBox="1">
            <a:spLocks/>
          </p:cNvSpPr>
          <p:nvPr/>
        </p:nvSpPr>
        <p:spPr>
          <a:xfrm>
            <a:off x="7670255" y="1704151"/>
            <a:ext cx="3421931" cy="3449697"/>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cs-CZ" dirty="0"/>
              <a:t>Prioritní země ZRS ČR: </a:t>
            </a:r>
          </a:p>
          <a:p>
            <a:pPr>
              <a:defRPr/>
            </a:pPr>
            <a:r>
              <a:rPr lang="cs-CZ" dirty="0"/>
              <a:t>Bosna a Hercegovina</a:t>
            </a:r>
          </a:p>
          <a:p>
            <a:pPr>
              <a:defRPr/>
            </a:pPr>
            <a:r>
              <a:rPr lang="cs-CZ" dirty="0"/>
              <a:t>Moldavsko</a:t>
            </a:r>
          </a:p>
          <a:p>
            <a:pPr>
              <a:defRPr/>
            </a:pPr>
            <a:r>
              <a:rPr lang="cs-CZ" dirty="0"/>
              <a:t>Ukrajina</a:t>
            </a:r>
          </a:p>
          <a:p>
            <a:pPr>
              <a:defRPr/>
            </a:pPr>
            <a:r>
              <a:rPr lang="cs-CZ" dirty="0"/>
              <a:t>Gruzie</a:t>
            </a:r>
          </a:p>
          <a:p>
            <a:pPr>
              <a:defRPr/>
            </a:pPr>
            <a:r>
              <a:rPr lang="cs-CZ" dirty="0"/>
              <a:t>Kambodža</a:t>
            </a:r>
          </a:p>
          <a:p>
            <a:pPr>
              <a:defRPr/>
            </a:pPr>
            <a:r>
              <a:rPr lang="cs-CZ" dirty="0"/>
              <a:t>Etiopie</a:t>
            </a:r>
          </a:p>
          <a:p>
            <a:pPr>
              <a:defRPr/>
            </a:pPr>
            <a:r>
              <a:rPr lang="cs-CZ" dirty="0"/>
              <a:t>Zambie</a:t>
            </a:r>
          </a:p>
        </p:txBody>
      </p:sp>
      <p:cxnSp>
        <p:nvCxnSpPr>
          <p:cNvPr id="7" name="Přímá spojnice 6">
            <a:extLst>
              <a:ext uri="{FF2B5EF4-FFF2-40B4-BE49-F238E27FC236}">
                <a16:creationId xmlns:a16="http://schemas.microsoft.com/office/drawing/2014/main" id="{396298C1-3682-E936-FA42-36921E283BD0}"/>
              </a:ext>
            </a:extLst>
          </p:cNvPr>
          <p:cNvCxnSpPr>
            <a:cxnSpLocks/>
          </p:cNvCxnSpPr>
          <p:nvPr/>
        </p:nvCxnSpPr>
        <p:spPr>
          <a:xfrm>
            <a:off x="281781" y="3543412"/>
            <a:ext cx="6625796" cy="0"/>
          </a:xfrm>
          <a:prstGeom prst="line">
            <a:avLst/>
          </a:prstGeom>
          <a:ln w="12700"/>
        </p:spPr>
        <p:style>
          <a:lnRef idx="2">
            <a:schemeClr val="accent2"/>
          </a:lnRef>
          <a:fillRef idx="0">
            <a:schemeClr val="accent2"/>
          </a:fillRef>
          <a:effectRef idx="1">
            <a:schemeClr val="accent2"/>
          </a:effectRef>
          <a:fontRef idx="minor">
            <a:schemeClr val="tx1"/>
          </a:fontRef>
        </p:style>
      </p:cxnSp>
      <p:cxnSp>
        <p:nvCxnSpPr>
          <p:cNvPr id="9" name="Přímá spojnice 8">
            <a:extLst>
              <a:ext uri="{FF2B5EF4-FFF2-40B4-BE49-F238E27FC236}">
                <a16:creationId xmlns:a16="http://schemas.microsoft.com/office/drawing/2014/main" id="{DDFCF075-B75D-5E8A-DBBB-72C08A8089F2}"/>
              </a:ext>
            </a:extLst>
          </p:cNvPr>
          <p:cNvCxnSpPr>
            <a:cxnSpLocks/>
          </p:cNvCxnSpPr>
          <p:nvPr/>
        </p:nvCxnSpPr>
        <p:spPr>
          <a:xfrm flipV="1">
            <a:off x="6907577" y="1185468"/>
            <a:ext cx="0" cy="4902506"/>
          </a:xfrm>
          <a:prstGeom prst="line">
            <a:avLst/>
          </a:prstGeom>
          <a:ln w="127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3295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D9601C-7EBC-25C6-C4F8-A30C5511FC9A}"/>
              </a:ext>
            </a:extLst>
          </p:cNvPr>
          <p:cNvSpPr>
            <a:spLocks noGrp="1"/>
          </p:cNvSpPr>
          <p:nvPr>
            <p:ph type="title"/>
          </p:nvPr>
        </p:nvSpPr>
        <p:spPr/>
        <p:txBody>
          <a:bodyPr/>
          <a:lstStyle/>
          <a:p>
            <a:r>
              <a:rPr lang="cs-CZ" dirty="0"/>
              <a:t>Program B2B</a:t>
            </a:r>
          </a:p>
        </p:txBody>
      </p:sp>
      <p:sp>
        <p:nvSpPr>
          <p:cNvPr id="3" name="Zástupný obsah 2">
            <a:extLst>
              <a:ext uri="{FF2B5EF4-FFF2-40B4-BE49-F238E27FC236}">
                <a16:creationId xmlns:a16="http://schemas.microsoft.com/office/drawing/2014/main" id="{F3A216BC-3E37-739A-F421-6DC2BD5EA37C}"/>
              </a:ext>
            </a:extLst>
          </p:cNvPr>
          <p:cNvSpPr>
            <a:spLocks noGrp="1"/>
          </p:cNvSpPr>
          <p:nvPr>
            <p:ph idx="1"/>
          </p:nvPr>
        </p:nvSpPr>
        <p:spPr/>
        <p:txBody>
          <a:bodyPr/>
          <a:lstStyle/>
          <a:p>
            <a:r>
              <a:rPr lang="cs-CZ" b="1" dirty="0"/>
              <a:t>primárním cílem Programu B2B je rozvoj podnikatelského sektoru v rozvojových zemích	 </a:t>
            </a:r>
            <a:r>
              <a:rPr lang="cs-CZ" dirty="0"/>
              <a:t>(v souladu s Cíli udržitelného rozvoje)</a:t>
            </a:r>
          </a:p>
          <a:p>
            <a:endParaRPr lang="cs-CZ" dirty="0"/>
          </a:p>
          <a:p>
            <a:pPr algn="just">
              <a:spcBef>
                <a:spcPts val="0"/>
              </a:spcBef>
              <a:spcAft>
                <a:spcPts val="1200"/>
              </a:spcAft>
              <a:buFont typeface="Arial" charset="0"/>
              <a:buChar char="•"/>
              <a:defRPr/>
            </a:pPr>
            <a:r>
              <a:rPr lang="cs-CZ" b="1" dirty="0">
                <a:solidFill>
                  <a:schemeClr val="tx1"/>
                </a:solidFill>
              </a:rPr>
              <a:t>sekundárním cílem je:</a:t>
            </a:r>
          </a:p>
          <a:p>
            <a:pPr marL="461963" lvl="1" indent="-285750" algn="just">
              <a:spcBef>
                <a:spcPts val="0"/>
              </a:spcBef>
              <a:spcAft>
                <a:spcPts val="1200"/>
              </a:spcAft>
              <a:buFont typeface="Courier New" panose="02070309020205020404" pitchFamily="49" charset="0"/>
              <a:buChar char="o"/>
              <a:defRPr/>
            </a:pPr>
            <a:r>
              <a:rPr lang="cs-CZ" sz="1800" dirty="0">
                <a:solidFill>
                  <a:schemeClr val="tx1"/>
                </a:solidFill>
              </a:rPr>
              <a:t>podpora českých subjektů při identifikaci a navázání obchodních partnerství v rozvojových zemích</a:t>
            </a:r>
          </a:p>
          <a:p>
            <a:pPr marL="461963" lvl="1" indent="-285750" algn="just">
              <a:spcBef>
                <a:spcPts val="0"/>
              </a:spcBef>
              <a:spcAft>
                <a:spcPts val="1200"/>
              </a:spcAft>
              <a:buFont typeface="Courier New" panose="02070309020205020404" pitchFamily="49" charset="0"/>
              <a:buChar char="o"/>
              <a:defRPr/>
            </a:pPr>
            <a:r>
              <a:rPr lang="cs-CZ" sz="1800" dirty="0">
                <a:solidFill>
                  <a:schemeClr val="tx1"/>
                </a:solidFill>
              </a:rPr>
              <a:t>posilování bilaterálních vztahů ČR</a:t>
            </a:r>
          </a:p>
          <a:p>
            <a:pPr marL="461963" lvl="1" indent="-285750" algn="just">
              <a:spcBef>
                <a:spcPts val="0"/>
              </a:spcBef>
              <a:spcAft>
                <a:spcPts val="1200"/>
              </a:spcAft>
              <a:buFont typeface="Courier New" panose="02070309020205020404" pitchFamily="49" charset="0"/>
              <a:buChar char="o"/>
              <a:defRPr/>
            </a:pPr>
            <a:r>
              <a:rPr lang="cs-CZ" sz="1800" dirty="0">
                <a:solidFill>
                  <a:schemeClr val="tx1"/>
                </a:solidFill>
              </a:rPr>
              <a:t>Přispívat k budování kapacit a zkušeností českých subjektů pro jejich zapojení do projektů významných mezinárodních donorů a pro spolupráci s investory</a:t>
            </a:r>
          </a:p>
          <a:p>
            <a:pPr marL="461963" lvl="1" indent="-285750" algn="just">
              <a:spcBef>
                <a:spcPts val="0"/>
              </a:spcBef>
              <a:spcAft>
                <a:spcPts val="1200"/>
              </a:spcAft>
              <a:buFont typeface="Courier New" panose="02070309020205020404" pitchFamily="49" charset="0"/>
              <a:buChar char="o"/>
              <a:defRPr/>
            </a:pPr>
            <a:endParaRPr lang="cs-CZ" sz="1800" dirty="0">
              <a:solidFill>
                <a:schemeClr val="tx1"/>
              </a:solidFill>
            </a:endParaRPr>
          </a:p>
          <a:p>
            <a:r>
              <a:rPr lang="cs-CZ" dirty="0"/>
              <a:t>Program B2B </a:t>
            </a:r>
            <a:r>
              <a:rPr lang="cs-CZ" b="1" dirty="0"/>
              <a:t>není</a:t>
            </a:r>
            <a:r>
              <a:rPr lang="cs-CZ" dirty="0"/>
              <a:t> koncipován jakožto pro-exportní nástroj, klíčový je rozvojový dopad projektu</a:t>
            </a:r>
          </a:p>
        </p:txBody>
      </p:sp>
      <p:sp>
        <p:nvSpPr>
          <p:cNvPr id="4" name="Zástupný symbol pro číslo snímku 3">
            <a:extLst>
              <a:ext uri="{FF2B5EF4-FFF2-40B4-BE49-F238E27FC236}">
                <a16:creationId xmlns:a16="http://schemas.microsoft.com/office/drawing/2014/main" id="{81142412-D444-399F-93A6-B4CCB1686586}"/>
              </a:ext>
            </a:extLst>
          </p:cNvPr>
          <p:cNvSpPr>
            <a:spLocks noGrp="1"/>
          </p:cNvSpPr>
          <p:nvPr>
            <p:ph type="sldNum" sz="quarter" idx="12"/>
          </p:nvPr>
        </p:nvSpPr>
        <p:spPr/>
        <p:txBody>
          <a:bodyPr/>
          <a:lstStyle/>
          <a:p>
            <a:r>
              <a:rPr lang="cs-CZ"/>
              <a:t>slide </a:t>
            </a:r>
            <a:fld id="{E81B0134-131A-4CFD-A217-8A5CFB24891B}" type="slidenum">
              <a:rPr lang="cs-CZ" smtClean="0"/>
              <a:pPr/>
              <a:t>6</a:t>
            </a:fld>
            <a:endParaRPr lang="cs-CZ" dirty="0"/>
          </a:p>
        </p:txBody>
      </p:sp>
    </p:spTree>
    <p:extLst>
      <p:ext uri="{BB962C8B-B14F-4D97-AF65-F5344CB8AC3E}">
        <p14:creationId xmlns:p14="http://schemas.microsoft.com/office/powerpoint/2010/main" val="257554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4CE6E3-BF0F-C124-9721-F8A11BD966F8}"/>
              </a:ext>
            </a:extLst>
          </p:cNvPr>
          <p:cNvSpPr>
            <a:spLocks noGrp="1"/>
          </p:cNvSpPr>
          <p:nvPr>
            <p:ph type="title"/>
          </p:nvPr>
        </p:nvSpPr>
        <p:spPr/>
        <p:txBody>
          <a:bodyPr/>
          <a:lstStyle/>
          <a:p>
            <a:r>
              <a:rPr lang="cs-CZ" dirty="0"/>
              <a:t>Rozvojová pomoc jako příležitost</a:t>
            </a:r>
          </a:p>
        </p:txBody>
      </p:sp>
      <p:sp>
        <p:nvSpPr>
          <p:cNvPr id="3" name="Zástupný obsah 2">
            <a:extLst>
              <a:ext uri="{FF2B5EF4-FFF2-40B4-BE49-F238E27FC236}">
                <a16:creationId xmlns:a16="http://schemas.microsoft.com/office/drawing/2014/main" id="{EC7B379C-D710-E39C-909A-81702D6E99D2}"/>
              </a:ext>
            </a:extLst>
          </p:cNvPr>
          <p:cNvSpPr>
            <a:spLocks noGrp="1"/>
          </p:cNvSpPr>
          <p:nvPr>
            <p:ph idx="1"/>
          </p:nvPr>
        </p:nvSpPr>
        <p:spPr>
          <a:xfrm>
            <a:off x="467139" y="1348547"/>
            <a:ext cx="10197548" cy="2389264"/>
          </a:xfrm>
        </p:spPr>
        <p:txBody>
          <a:bodyPr/>
          <a:lstStyle/>
          <a:p>
            <a:pPr marL="0" indent="0">
              <a:buNone/>
            </a:pPr>
            <a:r>
              <a:rPr lang="cs-CZ" dirty="0">
                <a:solidFill>
                  <a:srgbClr val="FF0000"/>
                </a:solidFill>
              </a:rPr>
              <a:t>Pro firmy:</a:t>
            </a:r>
          </a:p>
          <a:p>
            <a:r>
              <a:rPr lang="cs-CZ" dirty="0"/>
              <a:t>Získání reference z teritoria</a:t>
            </a:r>
          </a:p>
          <a:p>
            <a:r>
              <a:rPr lang="cs-CZ" dirty="0"/>
              <a:t>Možnost nalezení podnikatelského partnera, zmapování a ověření příležitostí a podmínek pro podnikání, získání nových trhů, networking</a:t>
            </a:r>
          </a:p>
          <a:p>
            <a:r>
              <a:rPr lang="cs-CZ" dirty="0"/>
              <a:t>Demonstrace technologií</a:t>
            </a:r>
          </a:p>
          <a:p>
            <a:r>
              <a:rPr lang="cs-CZ" dirty="0"/>
              <a:t>CSR, ESG</a:t>
            </a:r>
          </a:p>
          <a:p>
            <a:pPr marL="0" indent="0">
              <a:buNone/>
            </a:pPr>
            <a:endParaRPr lang="cs-CZ" dirty="0"/>
          </a:p>
        </p:txBody>
      </p:sp>
      <p:sp>
        <p:nvSpPr>
          <p:cNvPr id="4" name="Zástupný symbol pro číslo snímku 3">
            <a:extLst>
              <a:ext uri="{FF2B5EF4-FFF2-40B4-BE49-F238E27FC236}">
                <a16:creationId xmlns:a16="http://schemas.microsoft.com/office/drawing/2014/main" id="{3BF099CF-198C-7A3D-CD79-9C8E8773A6F9}"/>
              </a:ext>
            </a:extLst>
          </p:cNvPr>
          <p:cNvSpPr>
            <a:spLocks noGrp="1"/>
          </p:cNvSpPr>
          <p:nvPr>
            <p:ph type="sldNum" sz="quarter" idx="12"/>
          </p:nvPr>
        </p:nvSpPr>
        <p:spPr/>
        <p:txBody>
          <a:bodyPr/>
          <a:lstStyle/>
          <a:p>
            <a:r>
              <a:rPr lang="cs-CZ"/>
              <a:t>slide </a:t>
            </a:r>
            <a:fld id="{E81B0134-131A-4CFD-A217-8A5CFB24891B}" type="slidenum">
              <a:rPr lang="cs-CZ" smtClean="0"/>
              <a:pPr/>
              <a:t>7</a:t>
            </a:fld>
            <a:endParaRPr lang="cs-CZ" dirty="0"/>
          </a:p>
        </p:txBody>
      </p:sp>
      <p:sp>
        <p:nvSpPr>
          <p:cNvPr id="6" name="Zástupný obsah 2">
            <a:extLst>
              <a:ext uri="{FF2B5EF4-FFF2-40B4-BE49-F238E27FC236}">
                <a16:creationId xmlns:a16="http://schemas.microsoft.com/office/drawing/2014/main" id="{95AFD193-9397-A57A-061C-06556D08B8EE}"/>
              </a:ext>
            </a:extLst>
          </p:cNvPr>
          <p:cNvSpPr txBox="1">
            <a:spLocks/>
          </p:cNvSpPr>
          <p:nvPr/>
        </p:nvSpPr>
        <p:spPr>
          <a:xfrm>
            <a:off x="2406315" y="3580066"/>
            <a:ext cx="8258371" cy="2827359"/>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dirty="0">
                <a:solidFill>
                  <a:srgbClr val="FF0000"/>
                </a:solidFill>
              </a:rPr>
              <a:t>Pro cílové země: 			</a:t>
            </a:r>
          </a:p>
          <a:p>
            <a:pPr marL="0" indent="0">
              <a:buFont typeface="Arial" panose="020B0604020202020204" pitchFamily="34" charset="0"/>
              <a:buNone/>
            </a:pPr>
            <a:r>
              <a:rPr lang="cs-CZ" dirty="0"/>
              <a:t>ekonomický růst, zvýšení kvality života</a:t>
            </a:r>
          </a:p>
          <a:p>
            <a:r>
              <a:rPr lang="cs-CZ" dirty="0"/>
              <a:t>Zapojení místních výrobců do dodavatelských řetězců – zpracování místních surovin s přidanou hodnotou, zvýšení konkurenceschopnosti </a:t>
            </a:r>
          </a:p>
          <a:p>
            <a:r>
              <a:rPr lang="cs-CZ" dirty="0"/>
              <a:t>Přenos know-how a technologií, rozvoj znalostí, nové pracovní příležitosti (kvalifikované pozice), rozvoj sektoru a regionu</a:t>
            </a:r>
          </a:p>
          <a:p>
            <a:r>
              <a:rPr lang="cs-CZ" dirty="0"/>
              <a:t>Zvyšování technologických a sociálních standardů práce, férové odměňování, efektivita a bezpečnost, šetrnost k živ. prostředí</a:t>
            </a:r>
          </a:p>
          <a:p>
            <a:pPr marL="0" indent="0">
              <a:buFont typeface="Arial" panose="020B0604020202020204" pitchFamily="34" charset="0"/>
              <a:buNone/>
            </a:pPr>
            <a:endParaRPr lang="cs-CZ" dirty="0"/>
          </a:p>
        </p:txBody>
      </p:sp>
    </p:spTree>
    <p:extLst>
      <p:ext uri="{BB962C8B-B14F-4D97-AF65-F5344CB8AC3E}">
        <p14:creationId xmlns:p14="http://schemas.microsoft.com/office/powerpoint/2010/main" val="1255221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7DFA55-5B0F-A7F3-914E-D90E1FBD0B39}"/>
              </a:ext>
            </a:extLst>
          </p:cNvPr>
          <p:cNvSpPr>
            <a:spLocks noGrp="1"/>
          </p:cNvSpPr>
          <p:nvPr>
            <p:ph type="title"/>
          </p:nvPr>
        </p:nvSpPr>
        <p:spPr/>
        <p:txBody>
          <a:bodyPr/>
          <a:lstStyle/>
          <a:p>
            <a:r>
              <a:rPr lang="cs-CZ" dirty="0"/>
              <a:t>Hodnoticí kritéria</a:t>
            </a:r>
          </a:p>
        </p:txBody>
      </p:sp>
      <p:sp>
        <p:nvSpPr>
          <p:cNvPr id="4" name="Zástupný symbol pro číslo snímku 3">
            <a:extLst>
              <a:ext uri="{FF2B5EF4-FFF2-40B4-BE49-F238E27FC236}">
                <a16:creationId xmlns:a16="http://schemas.microsoft.com/office/drawing/2014/main" id="{4D80B8E0-76B3-9517-48A8-8F79E4C9CA04}"/>
              </a:ext>
            </a:extLst>
          </p:cNvPr>
          <p:cNvSpPr>
            <a:spLocks noGrp="1"/>
          </p:cNvSpPr>
          <p:nvPr>
            <p:ph type="sldNum" sz="quarter" idx="12"/>
          </p:nvPr>
        </p:nvSpPr>
        <p:spPr/>
        <p:txBody>
          <a:bodyPr/>
          <a:lstStyle/>
          <a:p>
            <a:r>
              <a:rPr lang="cs-CZ"/>
              <a:t>slide </a:t>
            </a:r>
            <a:fld id="{E81B0134-131A-4CFD-A217-8A5CFB24891B}" type="slidenum">
              <a:rPr lang="cs-CZ" smtClean="0"/>
              <a:pPr/>
              <a:t>8</a:t>
            </a:fld>
            <a:endParaRPr lang="cs-CZ" dirty="0"/>
          </a:p>
        </p:txBody>
      </p:sp>
      <p:sp>
        <p:nvSpPr>
          <p:cNvPr id="5" name="Zástupný symbol pro obsah 2">
            <a:extLst>
              <a:ext uri="{FF2B5EF4-FFF2-40B4-BE49-F238E27FC236}">
                <a16:creationId xmlns:a16="http://schemas.microsoft.com/office/drawing/2014/main" id="{06D3B74B-271A-4503-76A7-2D169B160AD8}"/>
              </a:ext>
            </a:extLst>
          </p:cNvPr>
          <p:cNvSpPr txBox="1">
            <a:spLocks/>
          </p:cNvSpPr>
          <p:nvPr/>
        </p:nvSpPr>
        <p:spPr>
          <a:xfrm>
            <a:off x="613396" y="1381845"/>
            <a:ext cx="9727808" cy="4698444"/>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Figtree"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Figtree" pitchFamily="2"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Figtre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igtre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spcAft>
                <a:spcPts val="1800"/>
              </a:spcAft>
            </a:pPr>
            <a:r>
              <a:rPr lang="cs-CZ" altLang="cs-CZ" sz="1800" b="1" dirty="0">
                <a:latin typeface="Georgia" panose="02040502050405020303" pitchFamily="18" charset="0"/>
                <a:cs typeface="Georgia" panose="02040502050405020303" pitchFamily="18" charset="0"/>
              </a:rPr>
              <a:t>Rozvojový dopad projektu (2o b.) </a:t>
            </a:r>
            <a:r>
              <a:rPr lang="cs-CZ" altLang="cs-CZ" sz="1400" dirty="0">
                <a:latin typeface="Georgia" panose="02040502050405020303" pitchFamily="18" charset="0"/>
                <a:cs typeface="Georgia" panose="02040502050405020303" pitchFamily="18" charset="0"/>
              </a:rPr>
              <a:t>– soulad s prioritami a průřezovými tématy české ZRS a naplňování cílů udržitelného rozvoje (</a:t>
            </a:r>
            <a:r>
              <a:rPr lang="cs-CZ" altLang="cs-CZ" sz="1400" dirty="0" err="1">
                <a:latin typeface="Georgia" panose="02040502050405020303" pitchFamily="18" charset="0"/>
                <a:cs typeface="Georgia" panose="02040502050405020303" pitchFamily="18" charset="0"/>
              </a:rPr>
              <a:t>SDGs</a:t>
            </a:r>
            <a:r>
              <a:rPr lang="cs-CZ" altLang="cs-CZ" sz="1400" dirty="0">
                <a:latin typeface="Georgia" panose="02040502050405020303" pitchFamily="18" charset="0"/>
                <a:cs typeface="Georgia" panose="02040502050405020303" pitchFamily="18" charset="0"/>
              </a:rPr>
              <a:t>), dopad projektu na cílové skupiny.</a:t>
            </a:r>
          </a:p>
          <a:p>
            <a:pPr algn="just">
              <a:lnSpc>
                <a:spcPct val="100000"/>
              </a:lnSpc>
              <a:spcBef>
                <a:spcPts val="0"/>
              </a:spcBef>
              <a:spcAft>
                <a:spcPts val="1800"/>
              </a:spcAft>
            </a:pPr>
            <a:r>
              <a:rPr lang="cs-CZ" altLang="cs-CZ" sz="1800" b="1" dirty="0">
                <a:latin typeface="Georgia" panose="02040502050405020303" pitchFamily="18" charset="0"/>
                <a:cs typeface="Georgia" panose="02040502050405020303" pitchFamily="18" charset="0"/>
              </a:rPr>
              <a:t>Dopad projektu na rozvoj podnikatelského sektoru v cílové zemi (2o b.) </a:t>
            </a:r>
            <a:r>
              <a:rPr lang="cs-CZ" altLang="cs-CZ" sz="1400" dirty="0">
                <a:latin typeface="Georgia" panose="02040502050405020303" pitchFamily="18" charset="0"/>
                <a:cs typeface="Georgia" panose="02040502050405020303" pitchFamily="18" charset="0"/>
              </a:rPr>
              <a:t>- zkvalitnění hodnotových řetězců, lepšího začlenění do dodavatelských řetězců, vytvoření nových pracovních míst či zvýšení kvalifikace personálu, zlepšení environmentálních a sociálních standardů ve výrobních zařízeních a procesech</a:t>
            </a:r>
          </a:p>
          <a:p>
            <a:pPr algn="just">
              <a:lnSpc>
                <a:spcPct val="100000"/>
              </a:lnSpc>
              <a:spcBef>
                <a:spcPts val="0"/>
              </a:spcBef>
              <a:spcAft>
                <a:spcPts val="1800"/>
              </a:spcAft>
            </a:pPr>
            <a:r>
              <a:rPr lang="cs-CZ" altLang="cs-CZ" sz="1800" b="1" dirty="0">
                <a:latin typeface="Georgia" panose="02040502050405020303" pitchFamily="18" charset="0"/>
                <a:cs typeface="Georgia" panose="02040502050405020303" pitchFamily="18" charset="0"/>
              </a:rPr>
              <a:t>Relevance pro teritorium (2o b.) </a:t>
            </a:r>
            <a:r>
              <a:rPr lang="cs-CZ" altLang="cs-CZ" sz="1400" dirty="0">
                <a:latin typeface="Georgia" panose="02040502050405020303" pitchFamily="18" charset="0"/>
                <a:cs typeface="Georgia" panose="02040502050405020303" pitchFamily="18" charset="0"/>
              </a:rPr>
              <a:t>- načasování intervence a vhodnost zvolené lokality, shoda s vládními prioritami cílové země, obecná potřebnost předloženého záměru pro cílovou zemi či konkrétní region</a:t>
            </a:r>
          </a:p>
          <a:p>
            <a:pPr algn="just">
              <a:lnSpc>
                <a:spcPct val="100000"/>
              </a:lnSpc>
              <a:spcBef>
                <a:spcPts val="0"/>
              </a:spcBef>
              <a:spcAft>
                <a:spcPts val="1800"/>
              </a:spcAft>
            </a:pPr>
            <a:r>
              <a:rPr lang="cs-CZ" altLang="cs-CZ" sz="1800" b="1" dirty="0">
                <a:latin typeface="Georgia" panose="02040502050405020303" pitchFamily="18" charset="0"/>
                <a:cs typeface="Georgia" panose="02040502050405020303" pitchFamily="18" charset="0"/>
              </a:rPr>
              <a:t>Finanční udržitelnost a přiměřenost (2o b.) </a:t>
            </a:r>
            <a:r>
              <a:rPr lang="cs-CZ" altLang="cs-CZ" sz="1400" dirty="0">
                <a:latin typeface="Georgia" panose="02040502050405020303" pitchFamily="18" charset="0"/>
                <a:cs typeface="Georgia" panose="02040502050405020303" pitchFamily="18" charset="0"/>
              </a:rPr>
              <a:t>- u Studií proveditelnosti se hodnotí možnost návazného financování a uplatnění studie; u Podnikatelských plánů komerční způsobilost; zvolená podnikatelská strategie a finanční návratnost; obecně multiplikační potenciál řešení; dlouhodobá udržitelnost aktivit</a:t>
            </a:r>
          </a:p>
          <a:p>
            <a:pPr algn="just">
              <a:lnSpc>
                <a:spcPct val="100000"/>
              </a:lnSpc>
              <a:spcBef>
                <a:spcPts val="0"/>
              </a:spcBef>
              <a:spcAft>
                <a:spcPts val="1800"/>
              </a:spcAft>
            </a:pPr>
            <a:r>
              <a:rPr lang="cs-CZ" altLang="cs-CZ" sz="1800" b="1" dirty="0">
                <a:latin typeface="Georgia" panose="02040502050405020303" pitchFamily="18" charset="0"/>
                <a:cs typeface="Georgia" panose="02040502050405020303" pitchFamily="18" charset="0"/>
              </a:rPr>
              <a:t>Způsobilost žadatele (2o b.) </a:t>
            </a:r>
            <a:r>
              <a:rPr lang="cs-CZ" altLang="cs-CZ" sz="1400" dirty="0">
                <a:latin typeface="Georgia" panose="02040502050405020303" pitchFamily="18" charset="0"/>
                <a:cs typeface="Georgia" panose="02040502050405020303" pitchFamily="18" charset="0"/>
              </a:rPr>
              <a:t>- kvalifikace žadatele ve vztahu k předloženému projektovému záměru; kvalita personálního zajištění projektu a zkušenost žadatele s realizací podobných projektů v ČR a v zahraničí</a:t>
            </a:r>
          </a:p>
          <a:p>
            <a:pPr algn="just">
              <a:lnSpc>
                <a:spcPct val="100000"/>
              </a:lnSpc>
              <a:spcBef>
                <a:spcPts val="0"/>
              </a:spcBef>
              <a:spcAft>
                <a:spcPts val="1800"/>
              </a:spcAft>
            </a:pPr>
            <a:r>
              <a:rPr lang="cs-CZ" altLang="cs-CZ" sz="1800" b="1" dirty="0">
                <a:latin typeface="Georgia" panose="02040502050405020303" pitchFamily="18" charset="0"/>
                <a:cs typeface="Georgia" panose="02040502050405020303" pitchFamily="18" charset="0"/>
              </a:rPr>
              <a:t>Soulad s Mapou globálních oborových příležitostí (5 b.)</a:t>
            </a:r>
          </a:p>
        </p:txBody>
      </p:sp>
    </p:spTree>
    <p:extLst>
      <p:ext uri="{BB962C8B-B14F-4D97-AF65-F5344CB8AC3E}">
        <p14:creationId xmlns:p14="http://schemas.microsoft.com/office/powerpoint/2010/main" val="282160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4E691-DA47-7178-6DAB-2067619FCCFA}"/>
            </a:ext>
          </a:extLst>
        </p:cNvPr>
        <p:cNvGrpSpPr/>
        <p:nvPr/>
      </p:nvGrpSpPr>
      <p:grpSpPr>
        <a:xfrm>
          <a:off x="0" y="0"/>
          <a:ext cx="0" cy="0"/>
          <a:chOff x="0" y="0"/>
          <a:chExt cx="0" cy="0"/>
        </a:xfrm>
      </p:grpSpPr>
      <p:sp>
        <p:nvSpPr>
          <p:cNvPr id="16" name="Obdélník 15">
            <a:extLst>
              <a:ext uri="{FF2B5EF4-FFF2-40B4-BE49-F238E27FC236}">
                <a16:creationId xmlns:a16="http://schemas.microsoft.com/office/drawing/2014/main" id="{563CB9DC-D195-390B-DDFE-7310FC553CE1}"/>
              </a:ext>
            </a:extLst>
          </p:cNvPr>
          <p:cNvSpPr/>
          <p:nvPr/>
        </p:nvSpPr>
        <p:spPr>
          <a:xfrm>
            <a:off x="26696" y="5965384"/>
            <a:ext cx="1855067" cy="8654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29AE44B8-8404-7116-E240-035176B0A011}"/>
              </a:ext>
            </a:extLst>
          </p:cNvPr>
          <p:cNvSpPr>
            <a:spLocks noGrp="1"/>
          </p:cNvSpPr>
          <p:nvPr>
            <p:ph type="title"/>
          </p:nvPr>
        </p:nvSpPr>
        <p:spPr/>
        <p:txBody>
          <a:bodyPr/>
          <a:lstStyle/>
          <a:p>
            <a:r>
              <a:rPr lang="cs-CZ" dirty="0"/>
              <a:t>Schéma programu B2B</a:t>
            </a:r>
          </a:p>
        </p:txBody>
      </p:sp>
      <p:sp>
        <p:nvSpPr>
          <p:cNvPr id="4" name="Zástupný symbol pro číslo snímku 3">
            <a:extLst>
              <a:ext uri="{FF2B5EF4-FFF2-40B4-BE49-F238E27FC236}">
                <a16:creationId xmlns:a16="http://schemas.microsoft.com/office/drawing/2014/main" id="{E85DA06C-199C-D7D7-1B16-4FC7BDF19B4F}"/>
              </a:ext>
            </a:extLst>
          </p:cNvPr>
          <p:cNvSpPr>
            <a:spLocks noGrp="1"/>
          </p:cNvSpPr>
          <p:nvPr>
            <p:ph type="sldNum" sz="quarter" idx="12"/>
          </p:nvPr>
        </p:nvSpPr>
        <p:spPr/>
        <p:txBody>
          <a:bodyPr/>
          <a:lstStyle/>
          <a:p>
            <a:r>
              <a:rPr lang="cs-CZ"/>
              <a:t>slide </a:t>
            </a:r>
            <a:fld id="{E81B0134-131A-4CFD-A217-8A5CFB24891B}" type="slidenum">
              <a:rPr lang="cs-CZ" smtClean="0"/>
              <a:pPr/>
              <a:t>9</a:t>
            </a:fld>
            <a:endParaRPr lang="cs-CZ" dirty="0"/>
          </a:p>
        </p:txBody>
      </p:sp>
      <p:sp>
        <p:nvSpPr>
          <p:cNvPr id="5" name="Obdélník 4">
            <a:extLst>
              <a:ext uri="{FF2B5EF4-FFF2-40B4-BE49-F238E27FC236}">
                <a16:creationId xmlns:a16="http://schemas.microsoft.com/office/drawing/2014/main" id="{A84A3842-E342-949D-8D7B-C0556BD38D4E}"/>
              </a:ext>
            </a:extLst>
          </p:cNvPr>
          <p:cNvSpPr/>
          <p:nvPr/>
        </p:nvSpPr>
        <p:spPr>
          <a:xfrm>
            <a:off x="1170808" y="2261000"/>
            <a:ext cx="2322621" cy="4338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cs-CZ" altLang="cs-CZ" sz="2200" b="1" dirty="0">
                <a:solidFill>
                  <a:srgbClr val="FCD5B5"/>
                </a:solidFill>
              </a:rPr>
              <a:t>Studie proveditelnosti,</a:t>
            </a:r>
          </a:p>
          <a:p>
            <a:pPr algn="ctr">
              <a:defRPr/>
            </a:pPr>
            <a:r>
              <a:rPr lang="cs-CZ" altLang="cs-CZ" dirty="0">
                <a:solidFill>
                  <a:srgbClr val="FCD5B5"/>
                </a:solidFill>
              </a:rPr>
              <a:t>navržení</a:t>
            </a:r>
            <a:r>
              <a:rPr lang="cs-CZ" altLang="cs-CZ" sz="2200" b="1" dirty="0">
                <a:solidFill>
                  <a:srgbClr val="FCD5B5"/>
                </a:solidFill>
              </a:rPr>
              <a:t> </a:t>
            </a:r>
            <a:r>
              <a:rPr lang="cs-CZ" altLang="cs-CZ" dirty="0">
                <a:solidFill>
                  <a:srgbClr val="FCD5B5"/>
                </a:solidFill>
              </a:rPr>
              <a:t>technologického řešení</a:t>
            </a:r>
            <a:endParaRPr lang="cs-CZ" altLang="cs-CZ" dirty="0">
              <a:solidFill>
                <a:srgbClr val="FFFFFF"/>
              </a:solidFill>
            </a:endParaRPr>
          </a:p>
          <a:p>
            <a:pPr algn="ctr">
              <a:defRPr/>
            </a:pPr>
            <a:endParaRPr lang="cs-CZ" altLang="cs-CZ" dirty="0">
              <a:solidFill>
                <a:srgbClr val="FFFFFF"/>
              </a:solidFill>
            </a:endParaRPr>
          </a:p>
          <a:p>
            <a:pPr algn="ctr">
              <a:defRPr/>
            </a:pPr>
            <a:endParaRPr lang="cs-CZ" altLang="cs-CZ" dirty="0">
              <a:solidFill>
                <a:srgbClr val="FFFFFF"/>
              </a:solidFill>
            </a:endParaRPr>
          </a:p>
          <a:p>
            <a:pPr algn="ctr">
              <a:defRPr/>
            </a:pPr>
            <a:r>
              <a:rPr lang="cs-CZ" altLang="cs-CZ" b="1" dirty="0">
                <a:solidFill>
                  <a:srgbClr val="FFFFFF"/>
                </a:solidFill>
              </a:rPr>
              <a:t>Max. 500 000 Kč</a:t>
            </a:r>
          </a:p>
          <a:p>
            <a:pPr algn="ctr">
              <a:defRPr/>
            </a:pPr>
            <a:r>
              <a:rPr lang="cs-CZ" altLang="cs-CZ" b="1" dirty="0">
                <a:solidFill>
                  <a:srgbClr val="FFFFFF"/>
                </a:solidFill>
              </a:rPr>
              <a:t>1 rok</a:t>
            </a:r>
          </a:p>
          <a:p>
            <a:pPr algn="ctr" defTabSz="914400" eaLnBrk="1" hangingPunct="1">
              <a:defRPr/>
            </a:pPr>
            <a:r>
              <a:rPr lang="cs-CZ" altLang="cs-CZ" dirty="0">
                <a:solidFill>
                  <a:srgbClr val="FFFFFF"/>
                </a:solidFill>
              </a:rPr>
              <a:t>Dotace až 50 % celkových nákladů </a:t>
            </a:r>
          </a:p>
          <a:p>
            <a:pPr algn="ctr">
              <a:defRPr/>
            </a:pPr>
            <a:endParaRPr lang="cs-CZ" altLang="cs-CZ" dirty="0">
              <a:solidFill>
                <a:srgbClr val="FFFFFF"/>
              </a:solidFill>
            </a:endParaRPr>
          </a:p>
        </p:txBody>
      </p:sp>
      <p:sp>
        <p:nvSpPr>
          <p:cNvPr id="6" name="Obdélník 5">
            <a:extLst>
              <a:ext uri="{FF2B5EF4-FFF2-40B4-BE49-F238E27FC236}">
                <a16:creationId xmlns:a16="http://schemas.microsoft.com/office/drawing/2014/main" id="{E3A0BB56-65FA-DF09-4A60-6398D044A286}"/>
              </a:ext>
            </a:extLst>
          </p:cNvPr>
          <p:cNvSpPr/>
          <p:nvPr/>
        </p:nvSpPr>
        <p:spPr>
          <a:xfrm>
            <a:off x="3746219" y="2260812"/>
            <a:ext cx="2322621" cy="4338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400" eaLnBrk="1" hangingPunct="1">
              <a:defRPr/>
            </a:pPr>
            <a:r>
              <a:rPr lang="cs-CZ" altLang="cs-CZ" sz="2200" dirty="0">
                <a:solidFill>
                  <a:srgbClr val="FCD5B5"/>
                </a:solidFill>
              </a:rPr>
              <a:t>Sestavení </a:t>
            </a:r>
            <a:r>
              <a:rPr lang="cs-CZ" altLang="cs-CZ" sz="2200" b="1" dirty="0">
                <a:solidFill>
                  <a:srgbClr val="FCD5B5"/>
                </a:solidFill>
              </a:rPr>
              <a:t>Podnikatelského plánu, </a:t>
            </a:r>
            <a:r>
              <a:rPr lang="cs-CZ" altLang="cs-CZ" dirty="0">
                <a:solidFill>
                  <a:srgbClr val="FCD5B5"/>
                </a:solidFill>
              </a:rPr>
              <a:t>zmapování příležitostí, nalezení partnera</a:t>
            </a:r>
          </a:p>
          <a:p>
            <a:pPr algn="ctr" defTabSz="914400" eaLnBrk="1" hangingPunct="1">
              <a:defRPr/>
            </a:pPr>
            <a:endParaRPr lang="cs-CZ" altLang="cs-CZ" sz="300" dirty="0">
              <a:solidFill>
                <a:srgbClr val="FFFFFF"/>
              </a:solidFill>
            </a:endParaRPr>
          </a:p>
          <a:p>
            <a:pPr algn="ctr" defTabSz="914400" eaLnBrk="1" hangingPunct="1">
              <a:defRPr/>
            </a:pPr>
            <a:endParaRPr lang="cs-CZ" altLang="cs-CZ" dirty="0">
              <a:solidFill>
                <a:srgbClr val="FFFFFF"/>
              </a:solidFill>
            </a:endParaRPr>
          </a:p>
          <a:p>
            <a:pPr algn="ctr" defTabSz="914400" eaLnBrk="1" hangingPunct="1">
              <a:defRPr/>
            </a:pPr>
            <a:endParaRPr lang="cs-CZ" altLang="cs-CZ" dirty="0">
              <a:solidFill>
                <a:srgbClr val="FFFFFF"/>
              </a:solidFill>
            </a:endParaRPr>
          </a:p>
          <a:p>
            <a:pPr algn="ctr" defTabSz="914400" eaLnBrk="1" hangingPunct="1">
              <a:defRPr/>
            </a:pPr>
            <a:r>
              <a:rPr lang="cs-CZ" altLang="cs-CZ" b="1" dirty="0">
                <a:solidFill>
                  <a:srgbClr val="FFFFFF"/>
                </a:solidFill>
              </a:rPr>
              <a:t>Max. 500 000 Kč</a:t>
            </a:r>
          </a:p>
          <a:p>
            <a:pPr algn="ctr" defTabSz="914400" eaLnBrk="1" hangingPunct="1">
              <a:defRPr/>
            </a:pPr>
            <a:r>
              <a:rPr lang="cs-CZ" altLang="cs-CZ" b="1" dirty="0">
                <a:solidFill>
                  <a:srgbClr val="FFFFFF"/>
                </a:solidFill>
              </a:rPr>
              <a:t>1 rok</a:t>
            </a:r>
          </a:p>
          <a:p>
            <a:pPr algn="ctr" defTabSz="914400" eaLnBrk="1" hangingPunct="1">
              <a:defRPr/>
            </a:pPr>
            <a:r>
              <a:rPr lang="cs-CZ" altLang="cs-CZ" dirty="0">
                <a:solidFill>
                  <a:srgbClr val="FFFFFF"/>
                </a:solidFill>
              </a:rPr>
              <a:t>Dotace až 50 % celkových nákladů </a:t>
            </a:r>
          </a:p>
          <a:p>
            <a:pPr algn="ctr" defTabSz="914400">
              <a:defRPr/>
            </a:pPr>
            <a:endParaRPr lang="cs-CZ" altLang="cs-CZ" dirty="0">
              <a:solidFill>
                <a:srgbClr val="FFFFFF"/>
              </a:solidFill>
            </a:endParaRPr>
          </a:p>
        </p:txBody>
      </p:sp>
      <p:sp>
        <p:nvSpPr>
          <p:cNvPr id="7" name="Obdélník 6">
            <a:extLst>
              <a:ext uri="{FF2B5EF4-FFF2-40B4-BE49-F238E27FC236}">
                <a16:creationId xmlns:a16="http://schemas.microsoft.com/office/drawing/2014/main" id="{D75E43EA-9022-2AE1-37DA-B531A0F077F7}"/>
              </a:ext>
            </a:extLst>
          </p:cNvPr>
          <p:cNvSpPr/>
          <p:nvPr/>
        </p:nvSpPr>
        <p:spPr>
          <a:xfrm>
            <a:off x="6989276" y="2260812"/>
            <a:ext cx="2924269" cy="4338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400" eaLnBrk="1" hangingPunct="1">
              <a:defRPr/>
            </a:pPr>
            <a:r>
              <a:rPr lang="cs-CZ" altLang="cs-CZ" sz="2400" dirty="0">
                <a:solidFill>
                  <a:srgbClr val="FCD5B5"/>
                </a:solidFill>
              </a:rPr>
              <a:t>Vstup na trh s místním partnerem</a:t>
            </a:r>
            <a:r>
              <a:rPr lang="cs-CZ" altLang="cs-CZ" sz="2200" b="1" dirty="0">
                <a:solidFill>
                  <a:srgbClr val="FCD5B5"/>
                </a:solidFill>
              </a:rPr>
              <a:t>, </a:t>
            </a:r>
            <a:r>
              <a:rPr lang="cs-CZ" altLang="cs-CZ" dirty="0">
                <a:solidFill>
                  <a:srgbClr val="FCD5B5"/>
                </a:solidFill>
              </a:rPr>
              <a:t>přenos know-how</a:t>
            </a:r>
          </a:p>
          <a:p>
            <a:pPr algn="ctr" defTabSz="914400" eaLnBrk="1" hangingPunct="1">
              <a:defRPr/>
            </a:pPr>
            <a:endParaRPr lang="cs-CZ" altLang="cs-CZ" sz="2200" b="1" dirty="0">
              <a:solidFill>
                <a:srgbClr val="FCD5B5"/>
              </a:solidFill>
            </a:endParaRPr>
          </a:p>
          <a:p>
            <a:pPr algn="ctr" defTabSz="914400" eaLnBrk="1" hangingPunct="1">
              <a:defRPr/>
            </a:pPr>
            <a:r>
              <a:rPr lang="cs-CZ" altLang="cs-CZ" sz="2000" b="1" dirty="0">
                <a:solidFill>
                  <a:srgbClr val="FFFFFF"/>
                </a:solidFill>
              </a:rPr>
              <a:t>Max. 4 mil. Kč </a:t>
            </a:r>
          </a:p>
          <a:p>
            <a:pPr algn="ctr" defTabSz="914400" eaLnBrk="1" hangingPunct="1">
              <a:defRPr/>
            </a:pPr>
            <a:r>
              <a:rPr lang="cs-CZ" altLang="cs-CZ" sz="2000" b="1" dirty="0">
                <a:solidFill>
                  <a:srgbClr val="FFFFFF"/>
                </a:solidFill>
              </a:rPr>
              <a:t>Max. 2 roky</a:t>
            </a:r>
          </a:p>
          <a:p>
            <a:pPr algn="ctr" defTabSz="914400" eaLnBrk="1" hangingPunct="1">
              <a:defRPr/>
            </a:pPr>
            <a:r>
              <a:rPr lang="cs-CZ" altLang="cs-CZ" sz="2000" dirty="0">
                <a:solidFill>
                  <a:srgbClr val="FFFFFF"/>
                </a:solidFill>
              </a:rPr>
              <a:t>30%-40% pokrytí celkových nákladů</a:t>
            </a:r>
          </a:p>
        </p:txBody>
      </p:sp>
      <p:sp>
        <p:nvSpPr>
          <p:cNvPr id="8" name="Obdélník 7">
            <a:extLst>
              <a:ext uri="{FF2B5EF4-FFF2-40B4-BE49-F238E27FC236}">
                <a16:creationId xmlns:a16="http://schemas.microsoft.com/office/drawing/2014/main" id="{82300592-9518-450C-2E46-205DBE012496}"/>
              </a:ext>
            </a:extLst>
          </p:cNvPr>
          <p:cNvSpPr>
            <a:spLocks noChangeArrowheads="1"/>
          </p:cNvSpPr>
          <p:nvPr/>
        </p:nvSpPr>
        <p:spPr bwMode="auto">
          <a:xfrm>
            <a:off x="1170808" y="1208293"/>
            <a:ext cx="4898033" cy="942753"/>
          </a:xfrm>
          <a:prstGeom prst="rect">
            <a:avLst/>
          </a:prstGeom>
          <a:no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cs-CZ" altLang="cs-CZ">
              <a:solidFill>
                <a:srgbClr val="FFFFFF"/>
              </a:solidFill>
            </a:endParaRPr>
          </a:p>
        </p:txBody>
      </p:sp>
      <p:sp>
        <p:nvSpPr>
          <p:cNvPr id="9" name="Obdélník 8">
            <a:extLst>
              <a:ext uri="{FF2B5EF4-FFF2-40B4-BE49-F238E27FC236}">
                <a16:creationId xmlns:a16="http://schemas.microsoft.com/office/drawing/2014/main" id="{75500C08-8C2F-27BB-26D5-8754CFC7FCE5}"/>
              </a:ext>
            </a:extLst>
          </p:cNvPr>
          <p:cNvSpPr>
            <a:spLocks noChangeArrowheads="1"/>
          </p:cNvSpPr>
          <p:nvPr/>
        </p:nvSpPr>
        <p:spPr bwMode="auto">
          <a:xfrm>
            <a:off x="6989277" y="1208292"/>
            <a:ext cx="2924268" cy="942753"/>
          </a:xfrm>
          <a:prstGeom prst="rect">
            <a:avLst/>
          </a:prstGeom>
          <a:no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cs-CZ" altLang="cs-CZ">
              <a:solidFill>
                <a:srgbClr val="FFFFFF"/>
              </a:solidFill>
            </a:endParaRPr>
          </a:p>
        </p:txBody>
      </p:sp>
      <p:sp>
        <p:nvSpPr>
          <p:cNvPr id="10" name="Obdélník 2">
            <a:extLst>
              <a:ext uri="{FF2B5EF4-FFF2-40B4-BE49-F238E27FC236}">
                <a16:creationId xmlns:a16="http://schemas.microsoft.com/office/drawing/2014/main" id="{293CE41B-BA3B-8025-BF92-DFE3AFF3AFD2}"/>
              </a:ext>
            </a:extLst>
          </p:cNvPr>
          <p:cNvSpPr>
            <a:spLocks noChangeArrowheads="1"/>
          </p:cNvSpPr>
          <p:nvPr/>
        </p:nvSpPr>
        <p:spPr bwMode="auto">
          <a:xfrm>
            <a:off x="1170809" y="1732135"/>
            <a:ext cx="23226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cs-CZ" altLang="cs-CZ" sz="1600" dirty="0">
                <a:latin typeface="Georgia" panose="02040502050405020303" pitchFamily="18" charset="0"/>
              </a:rPr>
              <a:t> Studie proveditelnosti</a:t>
            </a:r>
            <a:endParaRPr lang="cs-CZ" altLang="cs-CZ" sz="2800" dirty="0">
              <a:latin typeface="Georgia" panose="02040502050405020303" pitchFamily="18" charset="0"/>
            </a:endParaRPr>
          </a:p>
        </p:txBody>
      </p:sp>
      <p:sp>
        <p:nvSpPr>
          <p:cNvPr id="11" name="TextovéPole 3">
            <a:extLst>
              <a:ext uri="{FF2B5EF4-FFF2-40B4-BE49-F238E27FC236}">
                <a16:creationId xmlns:a16="http://schemas.microsoft.com/office/drawing/2014/main" id="{EE509044-5E15-2949-718F-B3F35D161615}"/>
              </a:ext>
            </a:extLst>
          </p:cNvPr>
          <p:cNvSpPr txBox="1">
            <a:spLocks noChangeArrowheads="1"/>
          </p:cNvSpPr>
          <p:nvPr/>
        </p:nvSpPr>
        <p:spPr bwMode="auto">
          <a:xfrm>
            <a:off x="1170808" y="1247544"/>
            <a:ext cx="489803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cs-CZ" altLang="cs-CZ" b="1" dirty="0">
                <a:latin typeface="Cambria" panose="02040503050406030204" pitchFamily="18" charset="0"/>
              </a:rPr>
              <a:t>PŘÍPRAVA</a:t>
            </a:r>
          </a:p>
        </p:txBody>
      </p:sp>
      <p:sp>
        <p:nvSpPr>
          <p:cNvPr id="12" name="TextovéPole 9">
            <a:extLst>
              <a:ext uri="{FF2B5EF4-FFF2-40B4-BE49-F238E27FC236}">
                <a16:creationId xmlns:a16="http://schemas.microsoft.com/office/drawing/2014/main" id="{AC04C8AD-12D8-54DD-D017-7B348195F548}"/>
              </a:ext>
            </a:extLst>
          </p:cNvPr>
          <p:cNvSpPr txBox="1">
            <a:spLocks noChangeArrowheads="1"/>
          </p:cNvSpPr>
          <p:nvPr/>
        </p:nvSpPr>
        <p:spPr bwMode="auto">
          <a:xfrm>
            <a:off x="6989274" y="1766871"/>
            <a:ext cx="292426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cs-CZ" altLang="cs-CZ" sz="1600" dirty="0">
                <a:latin typeface="Georgia" panose="02040502050405020303" pitchFamily="18" charset="0"/>
              </a:rPr>
              <a:t>Realizace projektu</a:t>
            </a:r>
          </a:p>
        </p:txBody>
      </p:sp>
      <p:sp>
        <p:nvSpPr>
          <p:cNvPr id="13" name="TextovéPole 3">
            <a:extLst>
              <a:ext uri="{FF2B5EF4-FFF2-40B4-BE49-F238E27FC236}">
                <a16:creationId xmlns:a16="http://schemas.microsoft.com/office/drawing/2014/main" id="{10A98B06-8AED-4E71-A9DE-5F4F00CE7406}"/>
              </a:ext>
            </a:extLst>
          </p:cNvPr>
          <p:cNvSpPr txBox="1">
            <a:spLocks noChangeArrowheads="1"/>
          </p:cNvSpPr>
          <p:nvPr/>
        </p:nvSpPr>
        <p:spPr bwMode="auto">
          <a:xfrm>
            <a:off x="7016437" y="1243709"/>
            <a:ext cx="29242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cs-CZ" altLang="cs-CZ" b="1" dirty="0">
                <a:latin typeface="Cambria" panose="02040503050406030204" pitchFamily="18" charset="0"/>
              </a:rPr>
              <a:t>REALIZACE</a:t>
            </a:r>
          </a:p>
        </p:txBody>
      </p:sp>
      <p:sp>
        <p:nvSpPr>
          <p:cNvPr id="14" name="Obdélník 2">
            <a:extLst>
              <a:ext uri="{FF2B5EF4-FFF2-40B4-BE49-F238E27FC236}">
                <a16:creationId xmlns:a16="http://schemas.microsoft.com/office/drawing/2014/main" id="{7F48B9BF-6C7E-9F45-9CC1-84A2AB828309}"/>
              </a:ext>
            </a:extLst>
          </p:cNvPr>
          <p:cNvSpPr>
            <a:spLocks noChangeArrowheads="1"/>
          </p:cNvSpPr>
          <p:nvPr/>
        </p:nvSpPr>
        <p:spPr bwMode="auto">
          <a:xfrm>
            <a:off x="3746218" y="1732135"/>
            <a:ext cx="23226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cs-CZ" altLang="cs-CZ" sz="1600" dirty="0">
                <a:latin typeface="Georgia" panose="02040502050405020303" pitchFamily="18" charset="0"/>
              </a:rPr>
              <a:t>Podnikatelský plán </a:t>
            </a:r>
            <a:endParaRPr lang="cs-CZ" altLang="cs-CZ" sz="2800" dirty="0">
              <a:latin typeface="Georgia" panose="02040502050405020303" pitchFamily="18" charset="0"/>
            </a:endParaRPr>
          </a:p>
        </p:txBody>
      </p:sp>
      <p:cxnSp>
        <p:nvCxnSpPr>
          <p:cNvPr id="17" name="Přímá spojnice 16">
            <a:extLst>
              <a:ext uri="{FF2B5EF4-FFF2-40B4-BE49-F238E27FC236}">
                <a16:creationId xmlns:a16="http://schemas.microsoft.com/office/drawing/2014/main" id="{884F886F-3782-BAF7-70DC-1F963F29A382}"/>
              </a:ext>
            </a:extLst>
          </p:cNvPr>
          <p:cNvCxnSpPr>
            <a:cxnSpLocks/>
          </p:cNvCxnSpPr>
          <p:nvPr/>
        </p:nvCxnSpPr>
        <p:spPr>
          <a:xfrm>
            <a:off x="7387628" y="1690287"/>
            <a:ext cx="2181886" cy="0"/>
          </a:xfrm>
          <a:prstGeom prst="line">
            <a:avLst/>
          </a:prstGeom>
          <a:ln w="12700"/>
        </p:spPr>
        <p:style>
          <a:lnRef idx="2">
            <a:schemeClr val="accent2"/>
          </a:lnRef>
          <a:fillRef idx="0">
            <a:schemeClr val="accent2"/>
          </a:fillRef>
          <a:effectRef idx="1">
            <a:schemeClr val="accent2"/>
          </a:effectRef>
          <a:fontRef idx="minor">
            <a:schemeClr val="tx1"/>
          </a:fontRef>
        </p:style>
      </p:cxnSp>
      <p:cxnSp>
        <p:nvCxnSpPr>
          <p:cNvPr id="20" name="Přímá spojnice 19">
            <a:extLst>
              <a:ext uri="{FF2B5EF4-FFF2-40B4-BE49-F238E27FC236}">
                <a16:creationId xmlns:a16="http://schemas.microsoft.com/office/drawing/2014/main" id="{50595F14-FCE5-F291-6F56-714883E53284}"/>
              </a:ext>
            </a:extLst>
          </p:cNvPr>
          <p:cNvCxnSpPr>
            <a:cxnSpLocks/>
          </p:cNvCxnSpPr>
          <p:nvPr/>
        </p:nvCxnSpPr>
        <p:spPr>
          <a:xfrm>
            <a:off x="1520984" y="1690287"/>
            <a:ext cx="4182701" cy="0"/>
          </a:xfrm>
          <a:prstGeom prst="line">
            <a:avLst/>
          </a:prstGeom>
          <a:ln w="127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25929135"/>
      </p:ext>
    </p:extLst>
  </p:cSld>
  <p:clrMapOvr>
    <a:masterClrMapping/>
  </p:clrMapOvr>
</p:sld>
</file>

<file path=ppt/theme/theme1.xml><?xml version="1.0" encoding="utf-8"?>
<a:theme xmlns:a="http://schemas.openxmlformats.org/drawingml/2006/main" name="Motiv Office">
  <a:themeElements>
    <a:clrScheme name="CzechAid">
      <a:dk1>
        <a:sysClr val="windowText" lastClr="000000"/>
      </a:dk1>
      <a:lt1>
        <a:sysClr val="window" lastClr="FFFFFF"/>
      </a:lt1>
      <a:dk2>
        <a:srgbClr val="0E2841"/>
      </a:dk2>
      <a:lt2>
        <a:srgbClr val="F2F2F2"/>
      </a:lt2>
      <a:accent1>
        <a:srgbClr val="104A8B"/>
      </a:accent1>
      <a:accent2>
        <a:srgbClr val="D50917"/>
      </a:accent2>
      <a:accent3>
        <a:srgbClr val="B0C4DE"/>
      </a:accent3>
      <a:accent4>
        <a:srgbClr val="EBA4A5"/>
      </a:accent4>
      <a:accent5>
        <a:srgbClr val="A9B89F"/>
      </a:accent5>
      <a:accent6>
        <a:srgbClr val="EDE6DB"/>
      </a:accent6>
      <a:hlink>
        <a:srgbClr val="D1D1D1"/>
      </a:hlink>
      <a:folHlink>
        <a:srgbClr val="EBA4A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92500" lnSpcReduction="10000"/>
      </a:bodyPr>
      <a:lstStyle>
        <a:defPPr algn="l">
          <a:defRPr dirty="0"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93AF9055D4D7478FD6A9B2465A5451" ma:contentTypeVersion="4" ma:contentTypeDescription="Create a new document." ma:contentTypeScope="" ma:versionID="31a1b52cf8bc431d9850ff8baf27151a">
  <xsd:schema xmlns:xsd="http://www.w3.org/2001/XMLSchema" xmlns:xs="http://www.w3.org/2001/XMLSchema" xmlns:p="http://schemas.microsoft.com/office/2006/metadata/properties" xmlns:ns2="d7863c29-71f9-4cd2-b994-2fa6bf7a2572" targetNamespace="http://schemas.microsoft.com/office/2006/metadata/properties" ma:root="true" ma:fieldsID="f5a42a3b8844db4b2223dba2e4489f33" ns2:_="">
    <xsd:import namespace="d7863c29-71f9-4cd2-b994-2fa6bf7a25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863c29-71f9-4cd2-b994-2fa6bf7a25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7FE891-590D-4009-89F6-14CA2FB5C76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DE6C205-543F-44F9-83BD-1DFEAB311B07}">
  <ds:schemaRefs>
    <ds:schemaRef ds:uri="http://schemas.microsoft.com/sharepoint/v3/contenttype/forms"/>
  </ds:schemaRefs>
</ds:datastoreItem>
</file>

<file path=customXml/itemProps3.xml><?xml version="1.0" encoding="utf-8"?>
<ds:datastoreItem xmlns:ds="http://schemas.openxmlformats.org/officeDocument/2006/customXml" ds:itemID="{1F0357D0-ADBC-47F6-8A2D-326738BA71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863c29-71f9-4cd2-b994-2fa6bf7a25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1859</TotalTime>
  <Words>2565</Words>
  <Application>Microsoft Office PowerPoint</Application>
  <PresentationFormat>Širokoúhlá obrazovka</PresentationFormat>
  <Paragraphs>356</Paragraphs>
  <Slides>35</Slides>
  <Notes>18</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35</vt:i4>
      </vt:variant>
    </vt:vector>
  </HeadingPairs>
  <TitlesOfParts>
    <vt:vector size="47" baseType="lpstr">
      <vt:lpstr>MS PGothic</vt:lpstr>
      <vt:lpstr>Aptos</vt:lpstr>
      <vt:lpstr>Aptos Display</vt:lpstr>
      <vt:lpstr>Arial</vt:lpstr>
      <vt:lpstr>Cambria</vt:lpstr>
      <vt:lpstr>Courier New</vt:lpstr>
      <vt:lpstr>Figtree</vt:lpstr>
      <vt:lpstr>Georgia</vt:lpstr>
      <vt:lpstr>Open Sans</vt:lpstr>
      <vt:lpstr>Times New Roman</vt:lpstr>
      <vt:lpstr>Wingdings</vt:lpstr>
      <vt:lpstr>Motiv Office</vt:lpstr>
      <vt:lpstr>Webinář k dotační Výzvě Programu B2B pro rok 2025</vt:lpstr>
      <vt:lpstr>Česká rozvojová agentura</vt:lpstr>
      <vt:lpstr>Zahraniční rozvojová spolupráce</vt:lpstr>
      <vt:lpstr>Prezentace aplikace PowerPoint</vt:lpstr>
      <vt:lpstr>Prezentace aplikace PowerPoint</vt:lpstr>
      <vt:lpstr>Program B2B</vt:lpstr>
      <vt:lpstr>Rozvojová pomoc jako příležitost</vt:lpstr>
      <vt:lpstr>Hodnoticí kritéria</vt:lpstr>
      <vt:lpstr>Schéma programu B2B</vt:lpstr>
      <vt:lpstr>Teritoriální a sektorové zaměření programu </vt:lpstr>
      <vt:lpstr>Pravidla Programu B2B</vt:lpstr>
      <vt:lpstr>Oprávněný žadatel</vt:lpstr>
      <vt:lpstr>Oprávněný žadatel – dotace de minimis</vt:lpstr>
      <vt:lpstr>Oprávněný žadatel – podání žádosti</vt:lpstr>
      <vt:lpstr>Přílohy výzvy</vt:lpstr>
      <vt:lpstr>Příloha 1 – Uznatelné výdaje projektu</vt:lpstr>
      <vt:lpstr>Příloha 1 – Uznatelné výdaje projektu</vt:lpstr>
      <vt:lpstr>Příloha 2 - Přehled kritérií věcného posouzení a hodnocení žádostí</vt:lpstr>
      <vt:lpstr>Příloha 3 – Rozhodnutí o poskytnutí dotace</vt:lpstr>
      <vt:lpstr>Příloha 4 – Seznam cílových zemí programu</vt:lpstr>
      <vt:lpstr>Příloha 5 – Žádost o dotaci</vt:lpstr>
      <vt:lpstr>Příloha 6 – Strategický rámec Programu B2B</vt:lpstr>
      <vt:lpstr>Příloha 7 – Závěrečná zpráva a Finanční vyúčtování </vt:lpstr>
      <vt:lpstr>Příloha 8 – Žádost o změnu</vt:lpstr>
      <vt:lpstr>Příloha 9 – Příručka pro žadatele</vt:lpstr>
      <vt:lpstr>Přílohy výzvy</vt:lpstr>
      <vt:lpstr>Žádost o dotaci</vt:lpstr>
      <vt:lpstr>Přílohy žádosti o dotaci</vt:lpstr>
      <vt:lpstr>Příloha žádost č. 1 - Rozpočet</vt:lpstr>
      <vt:lpstr>Další přílohy žádosti</vt:lpstr>
      <vt:lpstr>Další přílohy žádosti</vt:lpstr>
      <vt:lpstr>Harmonogram projektového roku</vt:lpstr>
      <vt:lpstr>Prezentace aplikace PowerPoint</vt:lpstr>
      <vt:lpstr>Harmonogram projektového roku</vt:lpstr>
      <vt:lpstr>Prostor pro Vaše dotazy.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Vzorová prezentace Czech Aid</dc:title>
  <dc:creator>Andrea Vokálová</dc:creator>
  <cp:lastModifiedBy>Kryštof Knejp</cp:lastModifiedBy>
  <cp:revision>73</cp:revision>
  <dcterms:created xsi:type="dcterms:W3CDTF">2024-09-05T08:16:46Z</dcterms:created>
  <dcterms:modified xsi:type="dcterms:W3CDTF">2024-11-13T13:08:13Z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3564849-fbfc-4795-ad59-055bb350645f_Enabled">
    <vt:lpwstr>true</vt:lpwstr>
  </property>
  <property fmtid="{D5CDD505-2E9C-101B-9397-08002B2CF9AE}" pid="3" name="MSIP_Label_b3564849-fbfc-4795-ad59-055bb350645f_SetDate">
    <vt:lpwstr>2024-09-30T13:13:52Z</vt:lpwstr>
  </property>
  <property fmtid="{D5CDD505-2E9C-101B-9397-08002B2CF9AE}" pid="4" name="MSIP_Label_b3564849-fbfc-4795-ad59-055bb350645f_Method">
    <vt:lpwstr>Standard</vt:lpwstr>
  </property>
  <property fmtid="{D5CDD505-2E9C-101B-9397-08002B2CF9AE}" pid="5" name="MSIP_Label_b3564849-fbfc-4795-ad59-055bb350645f_Name">
    <vt:lpwstr>M102S01</vt:lpwstr>
  </property>
  <property fmtid="{D5CDD505-2E9C-101B-9397-08002B2CF9AE}" pid="6" name="MSIP_Label_b3564849-fbfc-4795-ad59-055bb350645f_SiteId">
    <vt:lpwstr>65154e19-ce31-44e2-97af-2480f4c17f95</vt:lpwstr>
  </property>
  <property fmtid="{D5CDD505-2E9C-101B-9397-08002B2CF9AE}" pid="7" name="MSIP_Label_b3564849-fbfc-4795-ad59-055bb350645f_ActionId">
    <vt:lpwstr>c6fae0cd-153e-4f84-98a3-36dc6241fc49</vt:lpwstr>
  </property>
  <property fmtid="{D5CDD505-2E9C-101B-9397-08002B2CF9AE}" pid="8" name="MSIP_Label_b3564849-fbfc-4795-ad59-055bb350645f_ContentBits">
    <vt:lpwstr>0</vt:lpwstr>
  </property>
  <property fmtid="{D5CDD505-2E9C-101B-9397-08002B2CF9AE}" pid="9" name="ContentTypeId">
    <vt:lpwstr>0x010100B593AF9055D4D7478FD6A9B2465A5451</vt:lpwstr>
  </property>
</Properties>
</file>